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.xml" ContentType="application/vnd.openxmlformats-officedocument.drawingml.chart+xml"/>
  <Override PartName="/ppt/media/image14.jpg" ContentType="image/jpeg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86" r:id="rId3"/>
    <p:sldId id="259" r:id="rId4"/>
    <p:sldId id="285" r:id="rId5"/>
    <p:sldId id="278" r:id="rId6"/>
    <p:sldId id="292" r:id="rId7"/>
    <p:sldId id="289" r:id="rId8"/>
    <p:sldId id="287" r:id="rId9"/>
    <p:sldId id="272" r:id="rId10"/>
  </p:sldIdLst>
  <p:sldSz cx="9144000" cy="6858000" type="screen4x3"/>
  <p:notesSz cx="9926638" cy="6797675"/>
  <p:embeddedFontLst>
    <p:embeddedFont>
      <p:font typeface="Tahoma" panose="020B0604030504040204" pitchFamily="34" charset="0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874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80;&#1083;&#1100;&#1085;&#1099;&#1081;&#1040;&#1083;&#1090;&#1072;&#1081;\2022\1&#1082;&#1074;22\&#1087;&#1088;&#1077;&#1079;&#1077;&#1085;&#1090;_1&#1082;&#1074;\&#1087;&#1088;&#1080;&#1083;&#1086;&#1078;&#1077;&#1085;&#1080;&#1077;%202022%20&#1087;&#1086;&#1082;&#1072;&#1079;&#1072;&#1090;&#1077;&#1083;&#108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80;&#1083;&#1100;&#1085;&#1099;&#1081;&#1040;&#1083;&#1090;&#1072;&#1081;\2022\1&#1082;&#1074;22\&#1087;&#1088;&#1077;&#1079;&#1077;&#1085;&#1090;_1&#1082;&#1074;\&#1087;&#1088;&#1080;&#1083;&#1086;&#1078;&#1077;&#1085;&#1080;&#1077;%202022%20&#1087;&#1086;&#1082;&#1072;&#1079;&#1072;&#1090;&#1077;&#1083;&#108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103;%20&#1087;&#1072;&#1087;&#1082;&#1072;%20&#1058;&#1086;&#1076;&#1086;&#1075;&#1086;&#1096;&#1077;&#1074;&#1072;\&#1057;&#1048;&#1051;&#1068;&#1053;&#1067;&#1049;%20&#1040;&#1051;&#1058;&#1040;&#1049;\&#1057;&#1080;&#1083;&#1100;&#1085;&#1099;&#1081;%20&#1040;&#1083;&#1090;&#1072;&#1081;%203%20&#1082;&#1074;&#1072;&#1088;&#1090;&#1072;&#1083;%202022%20&#1082;&#1088;&#1072;&#1081;&#1085;&#1080;&#1081;%20&#1074;&#1072;&#1088;&#1080;&#1072;&#1085;&#1090;\&#1057;&#1048;&#1051;&#1068;&#1053;&#1067;&#1049;%20&#1040;&#1051;&#1058;&#1040;&#1049;%203%20&#1082;&#1074;&#1072;&#1088;&#1090;&#1072;&#1083;\&#1087;&#1088;&#1077;&#1079;&#1077;&#1085;&#1090;_3%20&#1082;&#1074;\&#1087;&#1088;&#1080;&#1083;&#1086;&#1078;&#1077;&#1085;&#1080;&#1077;%202022%20&#1087;&#1086;&#1082;&#1072;&#1079;&#1072;&#1090;&#1077;&#1083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61059690456137"/>
          <c:y val="6.9683602599359115E-2"/>
          <c:w val="0.69501788036410961"/>
          <c:h val="0.8223193048515021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925-4468-BD4C-96105BF64FC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lang="ru-RU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'[приложение 2022 показатели.xlsx]приложение 1'!$E$6:$L$6</c:f>
              <c:strCache>
                <c:ptCount val="4"/>
                <c:pt idx="0">
                  <c:v>2020</c:v>
                </c:pt>
                <c:pt idx="1">
                  <c:v>2021 план</c:v>
                </c:pt>
                <c:pt idx="2">
                  <c:v>2021 факт</c:v>
                </c:pt>
                <c:pt idx="3">
                  <c:v>2022 план</c:v>
                </c:pt>
              </c:strCache>
            </c:strRef>
          </c:cat>
          <c:val>
            <c:numRef>
              <c:f>'[приложение 2022 показатели.xlsx]приложение 1'!$E$7:$L$7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spPr>
            <a:solidFill>
              <a:schemeClr val="accent1"/>
            </a:solidFill>
          </c:spPr>
          <c:invertIfNegative val="0"/>
          <c:cat>
            <c:strRef>
              <c:f>'[приложение 2022 показатели.xlsx]приложение 1'!$E$6:$L$6</c:f>
              <c:strCache>
                <c:ptCount val="4"/>
                <c:pt idx="0">
                  <c:v>2020</c:v>
                </c:pt>
                <c:pt idx="1">
                  <c:v>2021 план</c:v>
                </c:pt>
                <c:pt idx="2">
                  <c:v>2021 факт</c:v>
                </c:pt>
                <c:pt idx="3">
                  <c:v>2022 план</c:v>
                </c:pt>
              </c:strCache>
            </c:strRef>
          </c:cat>
          <c:val>
            <c:numRef>
              <c:f>'[приложение 2022 показатели.xlsx]приложение 1'!$E$13:$L$13</c:f>
              <c:numCache>
                <c:formatCode>0.0</c:formatCode>
                <c:ptCount val="4"/>
                <c:pt idx="0">
                  <c:v>17</c:v>
                </c:pt>
                <c:pt idx="1">
                  <c:v>17</c:v>
                </c:pt>
                <c:pt idx="2">
                  <c:v>17</c:v>
                </c:pt>
                <c:pt idx="3" formatCode="General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244776"/>
        <c:axId val="83243600"/>
      </c:barChart>
      <c:catAx>
        <c:axId val="83244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3243600"/>
        <c:crosses val="autoZero"/>
        <c:auto val="1"/>
        <c:lblAlgn val="ctr"/>
        <c:lblOffset val="100"/>
        <c:noMultiLvlLbl val="0"/>
      </c:catAx>
      <c:valAx>
        <c:axId val="83243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2447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'[приложение 2022 показатели.xlsx]приложение 1'!$E$6:$L$6</c:f>
              <c:strCache>
                <c:ptCount val="4"/>
                <c:pt idx="0">
                  <c:v>2020</c:v>
                </c:pt>
                <c:pt idx="1">
                  <c:v>2021 план</c:v>
                </c:pt>
                <c:pt idx="2">
                  <c:v>2021 факт</c:v>
                </c:pt>
                <c:pt idx="3">
                  <c:v>2022 план</c:v>
                </c:pt>
              </c:strCache>
            </c:strRef>
          </c:cat>
          <c:val>
            <c:numRef>
              <c:f>'[приложение 2022 показатели.xlsx]приложение 1'!$E$7:$L$7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invertIfNegative val="0"/>
          <c:cat>
            <c:strRef>
              <c:f>'[приложение 2022 показатели.xlsx]приложение 1'!$E$6:$L$6</c:f>
              <c:strCache>
                <c:ptCount val="4"/>
                <c:pt idx="0">
                  <c:v>2020</c:v>
                </c:pt>
                <c:pt idx="1">
                  <c:v>2021 план</c:v>
                </c:pt>
                <c:pt idx="2">
                  <c:v>2021 факт</c:v>
                </c:pt>
                <c:pt idx="3">
                  <c:v>2022 план</c:v>
                </c:pt>
              </c:strCache>
            </c:strRef>
          </c:cat>
          <c:val>
            <c:numRef>
              <c:f>'[приложение 2022 показатели.xlsx]приложение 1'!$E$10:$L$10</c:f>
              <c:numCache>
                <c:formatCode>0.0</c:formatCode>
                <c:ptCount val="4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 formatCode="General">
                  <c:v>50</c:v>
                </c:pt>
              </c:numCache>
            </c:numRef>
          </c:val>
        </c:ser>
        <c:ser>
          <c:idx val="2"/>
          <c:order val="2"/>
          <c:invertIfNegative val="0"/>
          <c:cat>
            <c:strRef>
              <c:f>'[приложение 2022 показатели.xlsx]приложение 1'!$E$6:$L$6</c:f>
              <c:strCache>
                <c:ptCount val="4"/>
                <c:pt idx="0">
                  <c:v>2020</c:v>
                </c:pt>
                <c:pt idx="1">
                  <c:v>2021 план</c:v>
                </c:pt>
                <c:pt idx="2">
                  <c:v>2021 факт</c:v>
                </c:pt>
                <c:pt idx="3">
                  <c:v>2022 план</c:v>
                </c:pt>
              </c:strCache>
            </c:strRef>
          </c:cat>
          <c:val>
            <c:numRef>
              <c:f>'[приложение 2022 показатели.xlsx]приложение 1'!$E$11:$L$11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241640"/>
        <c:axId val="83243992"/>
      </c:barChart>
      <c:catAx>
        <c:axId val="83241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3243992"/>
        <c:crosses val="autoZero"/>
        <c:auto val="1"/>
        <c:lblAlgn val="ctr"/>
        <c:lblOffset val="100"/>
        <c:noMultiLvlLbl val="0"/>
      </c:catAx>
      <c:valAx>
        <c:axId val="83243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2416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'приложение 1'!$E$6:$L$6</c:f>
              <c:strCache>
                <c:ptCount val="4"/>
                <c:pt idx="0">
                  <c:v>2020</c:v>
                </c:pt>
                <c:pt idx="1">
                  <c:v>2021 план</c:v>
                </c:pt>
                <c:pt idx="2">
                  <c:v>2021 факт</c:v>
                </c:pt>
                <c:pt idx="3">
                  <c:v>2022 план</c:v>
                </c:pt>
              </c:strCache>
            </c:strRef>
          </c:cat>
          <c:val>
            <c:numRef>
              <c:f>'приложение 1'!$E$7:$L$7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invertIfNegative val="0"/>
          <c:cat>
            <c:strRef>
              <c:f>'приложение 1'!$E$6:$L$6</c:f>
              <c:strCache>
                <c:ptCount val="4"/>
                <c:pt idx="0">
                  <c:v>2020</c:v>
                </c:pt>
                <c:pt idx="1">
                  <c:v>2021 план</c:v>
                </c:pt>
                <c:pt idx="2">
                  <c:v>2021 факт</c:v>
                </c:pt>
                <c:pt idx="3">
                  <c:v>2022 план</c:v>
                </c:pt>
              </c:strCache>
            </c:strRef>
          </c:cat>
          <c:val>
            <c:numRef>
              <c:f>'приложение 1'!$E$12:$L$12</c:f>
              <c:numCache>
                <c:formatCode>0.0</c:formatCode>
                <c:ptCount val="4"/>
                <c:pt idx="0" formatCode="General">
                  <c:v>2200.1559999999999</c:v>
                </c:pt>
                <c:pt idx="1">
                  <c:v>2318.6</c:v>
                </c:pt>
                <c:pt idx="2" formatCode="General">
                  <c:v>2185.9</c:v>
                </c:pt>
                <c:pt idx="3" formatCode="General">
                  <c:v>2500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530368"/>
        <c:axId val="83535464"/>
      </c:barChart>
      <c:catAx>
        <c:axId val="83530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3535464"/>
        <c:crosses val="autoZero"/>
        <c:auto val="1"/>
        <c:lblAlgn val="ctr"/>
        <c:lblOffset val="100"/>
        <c:noMultiLvlLbl val="0"/>
      </c:catAx>
      <c:valAx>
        <c:axId val="83535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530368"/>
        <c:crosses val="autoZero"/>
        <c:crossBetween val="between"/>
        <c:minorUnit val="50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ашева\Downloads\Заставка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85" y="0"/>
            <a:ext cx="91423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3E744-84E2-4FBD-B6B3-F02B063873F7}" type="datetime1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02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27235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316" y="791921"/>
            <a:ext cx="8389366" cy="1490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2870072"/>
            <a:ext cx="7936230" cy="270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5410" y="1389074"/>
            <a:ext cx="7109459" cy="33229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445" algn="ctr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A236B"/>
                </a:solidFill>
                <a:latin typeface="Times New Roman"/>
                <a:cs typeface="Times New Roman"/>
              </a:rPr>
              <a:t>Итоги</a:t>
            </a:r>
            <a:r>
              <a:rPr sz="4000" spc="-145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0A236B"/>
                </a:solidFill>
                <a:latin typeface="Times New Roman"/>
                <a:cs typeface="Times New Roman"/>
              </a:rPr>
              <a:t>выполнения</a:t>
            </a:r>
            <a:r>
              <a:rPr sz="4000" spc="-145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0A236B"/>
                </a:solidFill>
                <a:latin typeface="Times New Roman"/>
                <a:cs typeface="Times New Roman"/>
              </a:rPr>
              <a:t>Плана мероприятий</a:t>
            </a:r>
            <a:r>
              <a:rPr sz="4000" spc="-114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0A236B"/>
                </a:solidFill>
                <a:latin typeface="Times New Roman"/>
                <a:cs typeface="Times New Roman"/>
              </a:rPr>
              <a:t>по</a:t>
            </a:r>
            <a:r>
              <a:rPr sz="4000" spc="-114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0A236B"/>
                </a:solidFill>
                <a:latin typeface="Times New Roman"/>
                <a:cs typeface="Times New Roman"/>
              </a:rPr>
              <a:t>реализации программы</a:t>
            </a:r>
            <a:r>
              <a:rPr sz="4000" spc="-200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0A236B"/>
                </a:solidFill>
                <a:latin typeface="Times New Roman"/>
                <a:cs typeface="Times New Roman"/>
              </a:rPr>
              <a:t>«Сильный</a:t>
            </a:r>
            <a:r>
              <a:rPr sz="4000" spc="-200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0A236B"/>
                </a:solidFill>
                <a:latin typeface="Times New Roman"/>
                <a:cs typeface="Times New Roman"/>
              </a:rPr>
              <a:t>Алтай» </a:t>
            </a:r>
            <a:r>
              <a:rPr sz="4000" dirty="0" err="1">
                <a:solidFill>
                  <a:srgbClr val="0A236B"/>
                </a:solidFill>
                <a:latin typeface="Times New Roman"/>
                <a:cs typeface="Times New Roman"/>
              </a:rPr>
              <a:t>за</a:t>
            </a:r>
            <a:r>
              <a:rPr sz="4000" spc="-75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lang="ru-RU" sz="4000" spc="-75" dirty="0">
                <a:solidFill>
                  <a:srgbClr val="0A236B"/>
                </a:solidFill>
                <a:latin typeface="Times New Roman"/>
                <a:cs typeface="Times New Roman"/>
              </a:rPr>
              <a:t>4</a:t>
            </a:r>
            <a:r>
              <a:rPr lang="ru-RU" sz="4000" spc="-75" dirty="0" smtClean="0">
                <a:solidFill>
                  <a:srgbClr val="0A236B"/>
                </a:solidFill>
                <a:latin typeface="Times New Roman"/>
                <a:cs typeface="Times New Roman"/>
              </a:rPr>
              <a:t> квартал </a:t>
            </a:r>
            <a:r>
              <a:rPr sz="4000" dirty="0" smtClean="0">
                <a:solidFill>
                  <a:srgbClr val="0A236B"/>
                </a:solidFill>
                <a:latin typeface="Times New Roman"/>
                <a:cs typeface="Times New Roman"/>
              </a:rPr>
              <a:t>202</a:t>
            </a:r>
            <a:r>
              <a:rPr lang="ru-RU" sz="4000" dirty="0" smtClean="0">
                <a:solidFill>
                  <a:srgbClr val="0A236B"/>
                </a:solidFill>
                <a:latin typeface="Times New Roman"/>
                <a:cs typeface="Times New Roman"/>
              </a:rPr>
              <a:t>2</a:t>
            </a:r>
            <a:r>
              <a:rPr sz="4000" spc="-80" dirty="0" smtClean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4000" spc="-20" dirty="0" err="1" smtClean="0">
                <a:solidFill>
                  <a:srgbClr val="0A236B"/>
                </a:solidFill>
                <a:latin typeface="Times New Roman"/>
                <a:cs typeface="Times New Roman"/>
              </a:rPr>
              <a:t>год</a:t>
            </a:r>
            <a:r>
              <a:rPr lang="ru-RU" sz="4000" spc="-20" dirty="0" smtClean="0">
                <a:solidFill>
                  <a:srgbClr val="0A236B"/>
                </a:solidFill>
                <a:latin typeface="Times New Roman"/>
                <a:cs typeface="Times New Roman"/>
              </a:rPr>
              <a:t>а</a:t>
            </a:r>
            <a:endParaRPr sz="4000" dirty="0">
              <a:latin typeface="Times New Roman"/>
              <a:cs typeface="Times New Roman"/>
            </a:endParaRPr>
          </a:p>
          <a:p>
            <a:pPr marL="675005" marR="666750" algn="ctr">
              <a:lnSpc>
                <a:spcPct val="100000"/>
              </a:lnSpc>
              <a:spcBef>
                <a:spcPts val="45"/>
              </a:spcBef>
            </a:pPr>
            <a:r>
              <a:rPr sz="2800" i="1" spc="-10" dirty="0">
                <a:solidFill>
                  <a:srgbClr val="0A236B"/>
                </a:solidFill>
                <a:latin typeface="Times New Roman"/>
                <a:cs typeface="Times New Roman"/>
              </a:rPr>
              <a:t>Министерство</a:t>
            </a:r>
            <a:r>
              <a:rPr sz="2800" i="1" spc="-120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0A236B"/>
                </a:solidFill>
                <a:latin typeface="Times New Roman"/>
                <a:cs typeface="Times New Roman"/>
              </a:rPr>
              <a:t>природных</a:t>
            </a:r>
            <a:r>
              <a:rPr sz="2800" i="1" spc="-145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2800" i="1" spc="-10" dirty="0">
                <a:solidFill>
                  <a:srgbClr val="0A236B"/>
                </a:solidFill>
                <a:latin typeface="Times New Roman"/>
                <a:cs typeface="Times New Roman"/>
              </a:rPr>
              <a:t>ресурсов, </a:t>
            </a:r>
            <a:r>
              <a:rPr sz="2800" i="1" dirty="0">
                <a:solidFill>
                  <a:srgbClr val="0A236B"/>
                </a:solidFill>
                <a:latin typeface="Times New Roman"/>
                <a:cs typeface="Times New Roman"/>
              </a:rPr>
              <a:t>экологии</a:t>
            </a:r>
            <a:r>
              <a:rPr sz="2800" i="1" spc="-65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0A236B"/>
                </a:solidFill>
                <a:latin typeface="Times New Roman"/>
                <a:cs typeface="Times New Roman"/>
              </a:rPr>
              <a:t>и</a:t>
            </a:r>
            <a:r>
              <a:rPr sz="2800" i="1" spc="-65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0A236B"/>
                </a:solidFill>
                <a:latin typeface="Times New Roman"/>
                <a:cs typeface="Times New Roman"/>
              </a:rPr>
              <a:t>туризма</a:t>
            </a:r>
            <a:r>
              <a:rPr sz="2800" i="1" spc="-85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2800" i="1" spc="-25" dirty="0">
                <a:solidFill>
                  <a:srgbClr val="0A236B"/>
                </a:solidFill>
                <a:latin typeface="Times New Roman"/>
                <a:cs typeface="Times New Roman"/>
              </a:rPr>
              <a:t>РА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5071" y="19811"/>
            <a:ext cx="1321307" cy="97993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9700" y="5085588"/>
            <a:ext cx="3054096" cy="140817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0476" y="5009388"/>
            <a:ext cx="2474976" cy="14843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99964409"/>
              </p:ext>
            </p:extLst>
          </p:nvPr>
        </p:nvGraphicFramePr>
        <p:xfrm>
          <a:off x="1043608" y="476672"/>
          <a:ext cx="6275040" cy="5303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405896" y="2133600"/>
            <a:ext cx="5238935" cy="22713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7</a:t>
            </a:r>
            <a:endParaRPr lang="ru-RU" sz="4800" b="1" dirty="0">
              <a:solidFill>
                <a:srgbClr val="FF0000"/>
              </a:solidFill>
              <a:latin typeface="Century Gothic" panose="020B0502020202020204" pitchFamily="34" charset="0"/>
              <a:ea typeface="Tahoma" pitchFamily="34" charset="0"/>
              <a:cs typeface="Tahoma" pitchFamily="34" charset="0"/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мероприятий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17</a:t>
            </a:r>
            <a:r>
              <a:rPr lang="ru-RU" sz="2400" b="1" dirty="0" smtClean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контрольных </a:t>
            </a:r>
            <a:r>
              <a:rPr lang="ru-RU" sz="2400" b="1" dirty="0" smtClean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точек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ru-RU" sz="2400" b="1" smtClean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контрольных точек исполнено</a:t>
            </a:r>
            <a:endParaRPr lang="ru-RU" sz="2400" b="1" dirty="0">
              <a:latin typeface="Century Gothic" panose="020B0502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1916832"/>
            <a:ext cx="237626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B246B"/>
                </a:solidFill>
                <a:latin typeface="Century Gothic" panose="020B0502020202020204" pitchFamily="34" charset="0"/>
              </a:rPr>
              <a:t>3</a:t>
            </a:r>
            <a:r>
              <a:rPr lang="ru-RU" sz="3200" b="1" dirty="0" smtClean="0">
                <a:solidFill>
                  <a:srgbClr val="0B246B"/>
                </a:solidFill>
                <a:latin typeface="Century Gothic" panose="020B0502020202020204" pitchFamily="34" charset="0"/>
              </a:rPr>
              <a:t>/</a:t>
            </a:r>
            <a:r>
              <a:rPr lang="ru-RU" dirty="0" smtClean="0"/>
              <a:t> </a:t>
            </a:r>
            <a:r>
              <a:rPr lang="ru-RU" dirty="0"/>
              <a:t>5</a:t>
            </a:r>
            <a:r>
              <a:rPr lang="ru-RU" dirty="0" smtClean="0"/>
              <a:t> контрольных точек исполнено</a:t>
            </a:r>
            <a:endParaRPr lang="ru-RU" dirty="0"/>
          </a:p>
          <a:p>
            <a:pPr algn="ctr"/>
            <a:r>
              <a:rPr lang="ru-RU" sz="1600" dirty="0" smtClean="0">
                <a:latin typeface="Century Gothic" panose="020B0502020202020204" pitchFamily="34" charset="0"/>
              </a:rPr>
              <a:t>2 мероприятия завершены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0106" y="4419600"/>
            <a:ext cx="3454792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>
                <a:solidFill>
                  <a:srgbClr val="0B246B"/>
                </a:solidFill>
                <a:latin typeface="Century Gothic" panose="020B0502020202020204" pitchFamily="34" charset="0"/>
              </a:rPr>
              <a:t>2</a:t>
            </a:r>
            <a:r>
              <a:rPr lang="ru-RU" sz="3200" b="1" dirty="0" smtClean="0">
                <a:solidFill>
                  <a:srgbClr val="0B246B"/>
                </a:solidFill>
                <a:latin typeface="Century Gothic" panose="020B0502020202020204" pitchFamily="34" charset="0"/>
              </a:rPr>
              <a:t>/</a:t>
            </a:r>
            <a:r>
              <a:rPr lang="ru-RU" dirty="0" smtClean="0">
                <a:latin typeface="Century Gothic" panose="020B0502020202020204" pitchFamily="34" charset="0"/>
              </a:rPr>
              <a:t>3 </a:t>
            </a:r>
            <a:r>
              <a:rPr lang="ru-RU" dirty="0" smtClean="0"/>
              <a:t>контрольные точки</a:t>
            </a:r>
            <a:r>
              <a:rPr lang="ru-RU" sz="3200" dirty="0">
                <a:latin typeface="Century Gothic" panose="020B0502020202020204" pitchFamily="34" charset="0"/>
              </a:rPr>
              <a:t/>
            </a:r>
            <a:br>
              <a:rPr lang="ru-RU" sz="3200" dirty="0">
                <a:latin typeface="Century Gothic" panose="020B0502020202020204" pitchFamily="34" charset="0"/>
              </a:rPr>
            </a:br>
            <a:r>
              <a:rPr lang="ru-RU" sz="1600" dirty="0" smtClean="0">
                <a:latin typeface="Century Gothic" panose="020B0502020202020204" pitchFamily="34" charset="0"/>
              </a:rPr>
              <a:t>переходящее </a:t>
            </a:r>
            <a:r>
              <a:rPr lang="ru-RU" sz="1600" dirty="0">
                <a:latin typeface="Century Gothic" panose="020B0502020202020204" pitchFamily="34" charset="0"/>
              </a:rPr>
              <a:t>с 2020 г</a:t>
            </a:r>
            <a:r>
              <a:rPr lang="ru-RU" sz="1600" dirty="0" smtClean="0">
                <a:latin typeface="Century Gothic" panose="020B0502020202020204" pitchFamily="34" charset="0"/>
              </a:rPr>
              <a:t>. и 2021 г.,</a:t>
            </a:r>
          </a:p>
          <a:p>
            <a:pPr lvl="0" algn="ctr"/>
            <a:r>
              <a:rPr lang="ru-RU" dirty="0" smtClean="0"/>
              <a:t>2 имеют риск не исполнения</a:t>
            </a:r>
            <a:r>
              <a:rPr lang="ru-RU" sz="1600" dirty="0" smtClean="0">
                <a:latin typeface="Century Gothic" panose="020B0502020202020204" pitchFamily="34" charset="0"/>
              </a:rPr>
              <a:t>,</a:t>
            </a:r>
          </a:p>
          <a:p>
            <a:pPr lvl="0" algn="ctr"/>
            <a:r>
              <a:rPr lang="ru-RU" sz="1600" dirty="0" smtClean="0">
                <a:latin typeface="Century Gothic" panose="020B0502020202020204" pitchFamily="34" charset="0"/>
              </a:rPr>
              <a:t>предложение – исключить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07504" y="6293956"/>
            <a:ext cx="8928100" cy="427520"/>
          </a:xfrm>
          <a:prstGeom prst="rect">
            <a:avLst/>
          </a:prstGeom>
          <a:solidFill>
            <a:srgbClr val="0097CC"/>
          </a:solidFill>
        </p:spPr>
        <p:txBody>
          <a:bodyPr>
            <a:no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развития «Сильный Алтай»: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дорожной карты</a:t>
            </a:r>
          </a:p>
        </p:txBody>
      </p:sp>
      <p:pic>
        <p:nvPicPr>
          <p:cNvPr id="17" name="Picture 2" descr="C:\Users\Kandarakov\Desktop\Тайборина\СильныйАлтай\Совещания\форма доклада\Strong_Alta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19" y="19400"/>
            <a:ext cx="1321350" cy="98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228184" y="3789040"/>
            <a:ext cx="1152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Century Gothic" panose="020B0502020202020204" pitchFamily="34" charset="0"/>
            </a:endParaRPr>
          </a:p>
          <a:p>
            <a:pPr algn="ctr"/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10596" y="1681063"/>
            <a:ext cx="3485249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0B246B"/>
                </a:solidFill>
                <a:latin typeface="Century Gothic" panose="020B0502020202020204" pitchFamily="34" charset="0"/>
              </a:rPr>
              <a:t>1</a:t>
            </a:r>
            <a:r>
              <a:rPr lang="ru-RU" sz="3200" dirty="0" smtClean="0"/>
              <a:t> </a:t>
            </a:r>
            <a:r>
              <a:rPr lang="ru-RU" dirty="0" smtClean="0"/>
              <a:t>/4 </a:t>
            </a:r>
            <a:r>
              <a:rPr lang="ru-RU" dirty="0"/>
              <a:t>контрольных точек</a:t>
            </a:r>
            <a:r>
              <a:rPr lang="ru-RU" sz="3200" dirty="0">
                <a:latin typeface="Century Gothic" panose="020B0502020202020204" pitchFamily="34" charset="0"/>
              </a:rPr>
              <a:t/>
            </a:r>
            <a:br>
              <a:rPr lang="ru-RU" sz="3200" dirty="0">
                <a:latin typeface="Century Gothic" panose="020B0502020202020204" pitchFamily="34" charset="0"/>
              </a:rPr>
            </a:br>
            <a:r>
              <a:rPr lang="ru-RU" dirty="0"/>
              <a:t>срок реализации не наступил, </a:t>
            </a:r>
          </a:p>
          <a:p>
            <a:pPr algn="ctr"/>
            <a:r>
              <a:rPr lang="ru-RU" dirty="0"/>
              <a:t>1 в </a:t>
            </a:r>
            <a:r>
              <a:rPr lang="ru-RU" dirty="0" smtClean="0"/>
              <a:t>работе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026041" y="4204538"/>
            <a:ext cx="37738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B246B"/>
                </a:solidFill>
                <a:latin typeface="Century Gothic" panose="020B0502020202020204" pitchFamily="34" charset="0"/>
              </a:rPr>
              <a:t>1</a:t>
            </a:r>
            <a:r>
              <a:rPr lang="ru-RU" sz="3200" dirty="0" smtClean="0">
                <a:latin typeface="Century Gothic" panose="020B0502020202020204" pitchFamily="34" charset="0"/>
              </a:rPr>
              <a:t> </a:t>
            </a:r>
            <a:r>
              <a:rPr lang="ru-RU" dirty="0" smtClean="0"/>
              <a:t>/по 1 - предложение об исключении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936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17635" y="6477914"/>
            <a:ext cx="774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5175" y="1321688"/>
            <a:ext cx="4222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2800" dirty="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664832" y="790447"/>
            <a:ext cx="14331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Century Gothic"/>
              <a:cs typeface="Century Gothic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599616"/>
              </p:ext>
            </p:extLst>
          </p:nvPr>
        </p:nvGraphicFramePr>
        <p:xfrm>
          <a:off x="261289" y="3914521"/>
          <a:ext cx="8608060" cy="29415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20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20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520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520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9560">
                <a:tc row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Источники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финансирования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300" b="1" dirty="0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4</a:t>
                      </a:r>
                      <a:r>
                        <a:rPr lang="ru-RU" sz="1300" b="1" baseline="0" dirty="0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ru-RU" sz="1300" b="1" dirty="0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квартал </a:t>
                      </a:r>
                      <a:r>
                        <a:rPr sz="1300" b="1" dirty="0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202</a:t>
                      </a:r>
                      <a:r>
                        <a:rPr lang="ru-RU" sz="1300" b="1" dirty="0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sz="1300" b="1" spc="-50" dirty="0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год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89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300" b="1" dirty="0" err="1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План</a:t>
                      </a:r>
                      <a:r>
                        <a:rPr sz="1300" b="1" spc="-3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dirty="0" smtClean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lang="ru-RU" sz="1300" b="1" dirty="0" err="1" smtClean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тыс</a:t>
                      </a:r>
                      <a:r>
                        <a:rPr sz="1300" b="1" dirty="0" smtClean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.</a:t>
                      </a:r>
                      <a:r>
                        <a:rPr sz="1300" b="1" spc="-45" dirty="0" smtClean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руб.)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300" b="1" spc="-2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факт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300" b="1" dirty="0" err="1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на</a:t>
                      </a:r>
                      <a:r>
                        <a:rPr sz="1300" b="1" spc="-2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spc="-10" dirty="0" smtClean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01.</a:t>
                      </a:r>
                      <a:r>
                        <a:rPr lang="ru-RU" sz="1300" b="1" spc="-10" dirty="0" smtClean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01</a:t>
                      </a:r>
                      <a:r>
                        <a:rPr sz="1300" b="1" spc="-10" dirty="0" smtClean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.202</a:t>
                      </a:r>
                      <a:r>
                        <a:rPr lang="ru-RU" sz="1300" b="1" spc="-10" dirty="0" smtClean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3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300" b="1" dirty="0" smtClean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lang="ru-RU" sz="1300" b="1" dirty="0" err="1" smtClean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тыс</a:t>
                      </a:r>
                      <a:r>
                        <a:rPr sz="1300" b="1" dirty="0" smtClean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.</a:t>
                      </a:r>
                      <a:r>
                        <a:rPr sz="1300" b="1" spc="-45" dirty="0" smtClean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руб.)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300" b="1" spc="-1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кассовое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300" b="1" spc="-1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исполнение,</a:t>
                      </a: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spc="-5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%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5765">
                <a:tc>
                  <a:txBody>
                    <a:bodyPr/>
                    <a:lstStyle/>
                    <a:p>
                      <a:pPr marL="6985" marR="397510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ВСЕГО</a:t>
                      </a:r>
                      <a:r>
                        <a:rPr sz="1300" b="1" spc="30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(за</a:t>
                      </a:r>
                      <a:r>
                        <a:rPr sz="1300" b="1" spc="-15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счет</a:t>
                      </a:r>
                      <a:r>
                        <a:rPr sz="1300" b="1" spc="-15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всех </a:t>
                      </a:r>
                      <a:r>
                        <a:rPr sz="1300" b="1" spc="-1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источников)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lang="ru-RU" sz="1300" b="1" spc="-20" dirty="0" smtClean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356 507,4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8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0" cap="none" spc="-20" normalizeH="0" baseline="0" noProof="0" dirty="0" smtClean="0">
                          <a:ln>
                            <a:noFill/>
                          </a:ln>
                          <a:solidFill>
                            <a:srgbClr val="205868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Century Gothic"/>
                        </a:rPr>
                        <a:t>356 507,4</a:t>
                      </a:r>
                      <a:endParaRPr kumimoji="0" lang="ru-RU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1060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lang="ru-RU" sz="1300" b="1" dirty="0" smtClean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100,0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5765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федеральный</a:t>
                      </a:r>
                      <a:r>
                        <a:rPr sz="1300" b="1" spc="-8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бюджет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300" b="1" spc="-20" dirty="0" smtClean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353 477,3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0" cap="none" spc="-20" normalizeH="0" baseline="0" noProof="0" dirty="0" smtClean="0">
                          <a:ln>
                            <a:noFill/>
                          </a:ln>
                          <a:solidFill>
                            <a:srgbClr val="205868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Century Gothic"/>
                        </a:rPr>
                        <a:t>353 477,3</a:t>
                      </a:r>
                      <a:endParaRPr kumimoji="0" lang="ru-RU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marL="0" marR="0" marT="69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lang="ru-RU" sz="1300" b="1" dirty="0" smtClean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100,0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marL="6985" marR="640715">
                        <a:lnSpc>
                          <a:spcPct val="100000"/>
                        </a:lnSpc>
                      </a:pPr>
                      <a:r>
                        <a:rPr sz="1300" b="1" spc="-1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республиканский бюджет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300" b="1" spc="-20" dirty="0" smtClean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3030,1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kumimoji="0" lang="ru-RU" sz="1300" b="1" i="0" u="none" strike="noStrike" kern="0" cap="none" spc="-20" normalizeH="0" baseline="0" noProof="0" dirty="0" smtClean="0">
                          <a:ln>
                            <a:noFill/>
                          </a:ln>
                          <a:solidFill>
                            <a:srgbClr val="205868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Century Gothic"/>
                        </a:rPr>
                        <a:t>3030,1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054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300" b="1" dirty="0" smtClean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100,0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местные</a:t>
                      </a:r>
                      <a:r>
                        <a:rPr sz="1300" b="1" spc="-75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бюджеты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300" b="1" spc="-1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внебюджетные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  <a:p>
                      <a:pPr marL="6985">
                        <a:lnSpc>
                          <a:spcPts val="1465"/>
                        </a:lnSpc>
                      </a:pPr>
                      <a:r>
                        <a:rPr sz="1300" b="1" spc="-1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источники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1" name="object 11"/>
          <p:cNvGrpSpPr/>
          <p:nvPr/>
        </p:nvGrpSpPr>
        <p:grpSpPr>
          <a:xfrm>
            <a:off x="183639" y="1592695"/>
            <a:ext cx="8907780" cy="2080260"/>
            <a:chOff x="236220" y="1591055"/>
            <a:chExt cx="2757170" cy="208026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6220" y="1591055"/>
              <a:ext cx="2756916" cy="20802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9748" y="1798319"/>
              <a:ext cx="2691384" cy="172669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3464" y="1618487"/>
              <a:ext cx="2667000" cy="199034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83462" y="1618487"/>
            <a:ext cx="8708137" cy="1990343"/>
          </a:xfrm>
          <a:prstGeom prst="rect">
            <a:avLst/>
          </a:prstGeom>
          <a:ln w="9525">
            <a:solidFill>
              <a:srgbClr val="7E7E7E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750" dirty="0">
              <a:latin typeface="Times New Roman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3461" y="1720840"/>
            <a:ext cx="87081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9860" marR="142240" lvl="0" indent="55244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-10" normalizeH="0" baseline="0" noProof="0" dirty="0">
                <a:ln>
                  <a:noFill/>
                </a:ln>
                <a:solidFill>
                  <a:srgbClr val="0A236B"/>
                </a:solidFill>
                <a:effectLst/>
                <a:uLnTx/>
                <a:uFillTx/>
                <a:latin typeface="Century Gothic"/>
                <a:cs typeface="Century Gothic"/>
              </a:rPr>
              <a:t>Объем финансирования, предусмотренный Планом мероприятий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cs typeface="Century Gothic"/>
            </a:endParaRPr>
          </a:p>
        </p:txBody>
      </p:sp>
      <p:pic>
        <p:nvPicPr>
          <p:cNvPr id="16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15071" y="19811"/>
            <a:ext cx="1321307" cy="9799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385682" cy="18288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Проект «Тюрк-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Кабай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«Строительство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этно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 культурного исторического центра народов Алтая на месте слияния  рек Чуи и Катуни, включающий весь спектр услуг: образовательных, туристических, гостиничных, экскурсионных»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3581400"/>
            <a:ext cx="4724400" cy="2895600"/>
          </a:xfrm>
        </p:spPr>
        <p:txBody>
          <a:bodyPr/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Предоставлена субсидия ООО «ВАБЭСТ» в размере 2 970 тыс. рублей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установку водоснабжения и электроснабжения. Инфраструктура позволит реализовать «Концепцию развития территории слияния рек Катунь и Чуя», направленную на популяризацию этнокультурного, познавательно-образовательного туризма на территории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Онгудайского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района.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7927730-FF01-4875-B0CD-79D8174DF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390900"/>
            <a:ext cx="3962400" cy="3276600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5071" y="19811"/>
            <a:ext cx="1321307" cy="97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01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317" y="1219200"/>
            <a:ext cx="8389366" cy="137160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Развитие транспортной инфраструктуры к объектам деятельности субъектов малого и среднего предпринимательства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81600" y="2934472"/>
            <a:ext cx="3810000" cy="2769989"/>
          </a:xfrm>
        </p:spPr>
        <p:txBody>
          <a:bodyPr/>
          <a:lstStyle/>
          <a:p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Оказывается ежегодная </a:t>
            </a:r>
            <a:r>
              <a:rPr lang="ru-RU" sz="2000" dirty="0"/>
              <a:t>государственная   </a:t>
            </a:r>
          </a:p>
          <a:p>
            <a:r>
              <a:rPr lang="ru-RU" sz="2000" dirty="0"/>
              <a:t>     поддержка в форме   </a:t>
            </a:r>
          </a:p>
          <a:p>
            <a:r>
              <a:rPr lang="ru-RU" sz="2000" dirty="0"/>
              <a:t>     субсидий </a:t>
            </a:r>
            <a:r>
              <a:rPr lang="ru-RU" sz="2000" dirty="0" smtClean="0"/>
              <a:t>субъектам </a:t>
            </a:r>
            <a:endParaRPr lang="ru-RU" sz="2000" dirty="0"/>
          </a:p>
          <a:p>
            <a:r>
              <a:rPr lang="ru-RU" sz="2000" dirty="0"/>
              <a:t>     туристической индустрии на</a:t>
            </a:r>
          </a:p>
          <a:p>
            <a:r>
              <a:rPr lang="ru-RU" sz="2000" dirty="0"/>
              <a:t>     реализацию инвестиционных </a:t>
            </a:r>
          </a:p>
          <a:p>
            <a:r>
              <a:rPr lang="ru-RU" sz="2000" dirty="0"/>
              <a:t>     проектов по развитию   </a:t>
            </a:r>
          </a:p>
          <a:p>
            <a:r>
              <a:rPr lang="ru-RU" sz="2000" dirty="0"/>
              <a:t>     туристской инфраструктуры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1E296E33-4228-46AB-BBBB-2E4E3CB98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4446675" cy="406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5071" y="19811"/>
            <a:ext cx="1321307" cy="97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17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575758"/>
            <a:ext cx="3823783" cy="4605083"/>
          </a:xfrm>
          <a:prstGeom prst="rect">
            <a:avLst/>
          </a:prstGeom>
        </p:spPr>
      </p:pic>
      <p:pic>
        <p:nvPicPr>
          <p:cNvPr id="5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396240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15071" y="19811"/>
            <a:ext cx="1321307" cy="979931"/>
          </a:xfrm>
          <a:prstGeom prst="rect">
            <a:avLst/>
          </a:prstGeom>
        </p:spPr>
      </p:pic>
      <p:sp>
        <p:nvSpPr>
          <p:cNvPr id="8" name="object 3"/>
          <p:cNvSpPr txBox="1">
            <a:spLocks/>
          </p:cNvSpPr>
          <p:nvPr/>
        </p:nvSpPr>
        <p:spPr>
          <a:xfrm>
            <a:off x="190500" y="4191000"/>
            <a:ext cx="4762500" cy="2178802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>
            <a:lvl1pPr marL="0">
              <a:defRPr sz="1800" b="0" i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 rtl="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altLang="ru-RU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финансирование на приобретение лесопожарной техники </a:t>
            </a:r>
            <a:r>
              <a:rPr lang="ru-RU" altLang="ru-RU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51 215,5 тыс. </a:t>
            </a:r>
            <a:r>
              <a:rPr lang="ru-RU" altLang="ru-RU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l" rtl="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altLang="ru-RU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площадь лесовосстановления </a:t>
            </a:r>
            <a:r>
              <a:rPr lang="ru-RU" altLang="ru-RU" kern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kern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1 726,5 </a:t>
            </a:r>
            <a:r>
              <a:rPr lang="ru-RU" altLang="ru-RU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altLang="ru-RU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l" rtl="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altLang="ru-RU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приобретение семян – </a:t>
            </a:r>
            <a:r>
              <a:rPr lang="ru-RU" altLang="ru-RU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535,1</a:t>
            </a:r>
            <a:r>
              <a:rPr lang="ru-RU" altLang="ru-RU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</a:t>
            </a:r>
            <a:r>
              <a:rPr lang="ru-RU" altLang="ru-RU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marL="355600" indent="-343535">
              <a:spcBef>
                <a:spcPts val="5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endParaRPr lang="ru-RU" spc="-1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74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316" y="1371600"/>
            <a:ext cx="8389366" cy="762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Проведены лесоустроительные работы в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Чойскоим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районе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34" y="2286000"/>
            <a:ext cx="439925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168987" cy="576064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" indent="0"/>
            <a:r>
              <a:rPr lang="ru-RU" sz="1600" dirty="0"/>
              <a:t>Мониторинг достижения целевых показателей 2020 </a:t>
            </a:r>
            <a:r>
              <a:rPr lang="ru-RU" sz="1600"/>
              <a:t>-</a:t>
            </a:r>
            <a:r>
              <a:rPr lang="ru-RU" sz="1600" smtClean="0"/>
              <a:t>2022 </a:t>
            </a:r>
            <a:r>
              <a:rPr lang="ru-RU" sz="1600" dirty="0"/>
              <a:t>гг. </a:t>
            </a:r>
          </a:p>
        </p:txBody>
      </p:sp>
      <p:pic>
        <p:nvPicPr>
          <p:cNvPr id="12" name="Picture 2" descr="C:\Users\Kandarakov\Desktop\Тайборина\СильныйАлтай\Совещания\форма доклада\Strong_Altai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19" y="19400"/>
            <a:ext cx="1321350" cy="98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95536" y="1484784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Доля переработанной древесины в общем объеме заготовленной древесины, в %</a:t>
            </a:r>
          </a:p>
          <a:p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582178" y="1484784"/>
            <a:ext cx="43823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Общий туристско-экскурсионный поток, тыс. посещений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4221088"/>
            <a:ext cx="86307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Увеличение объёма заготовки древесины на территории Республики Алтай, в связи с проведением лесоустроительных работ, %</a:t>
            </a: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8504268"/>
              </p:ext>
            </p:extLst>
          </p:nvPr>
        </p:nvGraphicFramePr>
        <p:xfrm>
          <a:off x="312642" y="1981200"/>
          <a:ext cx="4183158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6252669"/>
              </p:ext>
            </p:extLst>
          </p:nvPr>
        </p:nvGraphicFramePr>
        <p:xfrm>
          <a:off x="1905000" y="4682753"/>
          <a:ext cx="5181600" cy="19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7868969"/>
              </p:ext>
            </p:extLst>
          </p:nvPr>
        </p:nvGraphicFramePr>
        <p:xfrm>
          <a:off x="4485736" y="1905799"/>
          <a:ext cx="4011487" cy="2317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87874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0493" y="3209290"/>
            <a:ext cx="75184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80" dirty="0">
                <a:solidFill>
                  <a:srgbClr val="0A236B"/>
                </a:solidFill>
              </a:rPr>
              <a:t>БЛАГОДАРЮ</a:t>
            </a:r>
            <a:r>
              <a:rPr sz="4400" spc="-210" dirty="0">
                <a:solidFill>
                  <a:srgbClr val="0A236B"/>
                </a:solidFill>
              </a:rPr>
              <a:t> </a:t>
            </a:r>
            <a:r>
              <a:rPr sz="4400" dirty="0">
                <a:solidFill>
                  <a:srgbClr val="0A236B"/>
                </a:solidFill>
              </a:rPr>
              <a:t>ЗА</a:t>
            </a:r>
            <a:r>
              <a:rPr sz="4400" spc="-200" dirty="0">
                <a:solidFill>
                  <a:srgbClr val="0A236B"/>
                </a:solidFill>
              </a:rPr>
              <a:t> </a:t>
            </a:r>
            <a:r>
              <a:rPr sz="4400" spc="-65" dirty="0">
                <a:solidFill>
                  <a:srgbClr val="0A236B"/>
                </a:solidFill>
              </a:rPr>
              <a:t>ВНИМАНИЕ</a:t>
            </a:r>
            <a:endParaRPr sz="4400"/>
          </a:p>
        </p:txBody>
      </p:sp>
      <p:pic>
        <p:nvPicPr>
          <p:cNvPr id="3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5071" y="19811"/>
            <a:ext cx="1321307" cy="9799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</TotalTime>
  <Words>306</Words>
  <Application>Microsoft Office PowerPoint</Application>
  <PresentationFormat>Экран (4:3)</PresentationFormat>
  <Paragraphs>67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Tahoma</vt:lpstr>
      <vt:lpstr>Calibri</vt:lpstr>
      <vt:lpstr>Century Gothic</vt:lpstr>
      <vt:lpstr>Times New Roman</vt:lpstr>
      <vt:lpstr>Arial</vt:lpstr>
      <vt:lpstr>Wingdings</vt:lpstr>
      <vt:lpstr>Office Theme</vt:lpstr>
      <vt:lpstr>Итоги выполнения Плана мероприятий по реализации программы «Сильный Алтай» за 4 квартал 2022 года Министерство природных ресурсов, экологии и туризма РА</vt:lpstr>
      <vt:lpstr>Программа развития «Сильный Алтай»: мероприятия дорожной карты</vt:lpstr>
      <vt:lpstr>Презентация PowerPoint</vt:lpstr>
      <vt:lpstr>Проект «Тюрк-Кабай»  «Строительство этно - культурного исторического центра народов Алтая на месте слияния  рек Чуи и Катуни, включающий весь спектр услуг: образовательных, туристических, гостиничных, экскурсионных» </vt:lpstr>
      <vt:lpstr>Развитие транспортной инфраструктуры к объектам деятельности субъектов малого и среднего предпринимательства</vt:lpstr>
      <vt:lpstr>Презентация PowerPoint</vt:lpstr>
      <vt:lpstr>Проведены лесоустроительные работы в Чойскоим районе</vt:lpstr>
      <vt:lpstr>Мониторинг достижения целевых показателей 2020 -2022 гг. </vt:lpstr>
      <vt:lpstr>БЛАГОДАРЮ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Инвестиционный потенциал</dc:title>
  <dc:creator>ZM</dc:creator>
  <cp:lastModifiedBy>РА Минприроды</cp:lastModifiedBy>
  <cp:revision>94</cp:revision>
  <cp:lastPrinted>2022-11-18T11:20:15Z</cp:lastPrinted>
  <dcterms:created xsi:type="dcterms:W3CDTF">2021-11-04T06:35:35Z</dcterms:created>
  <dcterms:modified xsi:type="dcterms:W3CDTF">2023-03-27T09:25:06Z</dcterms:modified>
</cp:coreProperties>
</file>