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media/image14.jp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59" r:id="rId4"/>
    <p:sldId id="285" r:id="rId5"/>
    <p:sldId id="278" r:id="rId6"/>
    <p:sldId id="292" r:id="rId7"/>
    <p:sldId id="289" r:id="rId8"/>
    <p:sldId id="287" r:id="rId9"/>
    <p:sldId id="272" r:id="rId10"/>
  </p:sldIdLst>
  <p:sldSz cx="9144000" cy="6858000" type="screen4x3"/>
  <p:notesSz cx="9926638" cy="67976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7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1059690456137"/>
          <c:y val="6.9683602599359115E-2"/>
          <c:w val="0.69501788036410961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1'!$E$13:$L$13</c:f>
              <c:numCache>
                <c:formatCode>0.0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 formatCode="General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6896"/>
        <c:axId val="147349248"/>
      </c:barChart>
      <c:catAx>
        <c:axId val="14734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49248"/>
        <c:crosses val="autoZero"/>
        <c:auto val="1"/>
        <c:lblAlgn val="ctr"/>
        <c:lblOffset val="100"/>
        <c:noMultiLvlLbl val="0"/>
      </c:catAx>
      <c:valAx>
        <c:axId val="1473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4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1'!$E$12:$L$12</c:f>
              <c:numCache>
                <c:formatCode>0.0</c:formatCode>
                <c:ptCount val="4"/>
                <c:pt idx="0" formatCode="General">
                  <c:v>2200.1559999999999</c:v>
                </c:pt>
                <c:pt idx="1">
                  <c:v>2318.6</c:v>
                </c:pt>
                <c:pt idx="2" formatCode="General">
                  <c:v>2185.9</c:v>
                </c:pt>
                <c:pt idx="3" formatCode="General">
                  <c:v>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7288"/>
        <c:axId val="147350424"/>
      </c:barChart>
      <c:catAx>
        <c:axId val="147347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50424"/>
        <c:crosses val="autoZero"/>
        <c:auto val="1"/>
        <c:lblAlgn val="ctr"/>
        <c:lblOffset val="100"/>
        <c:noMultiLvlLbl val="0"/>
      </c:catAx>
      <c:valAx>
        <c:axId val="147350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47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1'!$E$10:$L$10</c:f>
              <c:numCache>
                <c:formatCode>0.0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 formatCode="General">
                  <c:v>50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1'!$E$11:$L$11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6504"/>
        <c:axId val="147351208"/>
      </c:barChart>
      <c:catAx>
        <c:axId val="14734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51208"/>
        <c:crosses val="autoZero"/>
        <c:auto val="1"/>
        <c:lblAlgn val="ctr"/>
        <c:lblOffset val="100"/>
        <c:noMultiLvlLbl val="0"/>
      </c:catAx>
      <c:valAx>
        <c:axId val="147351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46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2723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" y="791921"/>
            <a:ext cx="8389366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70072"/>
            <a:ext cx="793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1389074"/>
            <a:ext cx="7109459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Итоги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выполнения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Плана мероприятий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по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реализации программы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«Сильный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Алтай» </a:t>
            </a:r>
            <a:r>
              <a:rPr sz="4000" dirty="0" err="1">
                <a:solidFill>
                  <a:srgbClr val="0A236B"/>
                </a:solidFill>
                <a:latin typeface="Times New Roman"/>
                <a:cs typeface="Times New Roman"/>
              </a:rPr>
              <a:t>за</a:t>
            </a:r>
            <a:r>
              <a:rPr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lang="ru-RU"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3</a:t>
            </a:r>
            <a:r>
              <a:rPr lang="ru-RU" sz="4000" spc="-75" dirty="0" smtClean="0">
                <a:solidFill>
                  <a:srgbClr val="0A236B"/>
                </a:solidFill>
                <a:latin typeface="Times New Roman"/>
                <a:cs typeface="Times New Roman"/>
              </a:rPr>
              <a:t> квартал </a:t>
            </a:r>
            <a:r>
              <a:rPr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202</a:t>
            </a:r>
            <a:r>
              <a:rPr lang="ru-RU"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</a:t>
            </a:r>
            <a:r>
              <a:rPr sz="4000" spc="-80" dirty="0" smtClean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20" dirty="0" err="1" smtClean="0">
                <a:solidFill>
                  <a:srgbClr val="0A236B"/>
                </a:solidFill>
                <a:latin typeface="Times New Roman"/>
                <a:cs typeface="Times New Roman"/>
              </a:rPr>
              <a:t>год</a:t>
            </a:r>
            <a:r>
              <a:rPr lang="ru-RU" sz="4000" spc="-20" dirty="0" smtClean="0">
                <a:solidFill>
                  <a:srgbClr val="0A236B"/>
                </a:solidFill>
                <a:latin typeface="Times New Roman"/>
                <a:cs typeface="Times New Roman"/>
              </a:rPr>
              <a:t>а</a:t>
            </a:r>
            <a:endParaRPr sz="4000" dirty="0">
              <a:latin typeface="Times New Roman"/>
              <a:cs typeface="Times New Roman"/>
            </a:endParaRPr>
          </a:p>
          <a:p>
            <a:pPr marL="675005" marR="666750" algn="ctr">
              <a:lnSpc>
                <a:spcPct val="100000"/>
              </a:lnSpc>
              <a:spcBef>
                <a:spcPts val="45"/>
              </a:spcBef>
            </a:pP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Министерство</a:t>
            </a:r>
            <a:r>
              <a:rPr sz="2800" i="1" spc="-12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природных</a:t>
            </a:r>
            <a:r>
              <a:rPr sz="2800" i="1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ресурсов,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экологии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туризма</a:t>
            </a:r>
            <a:r>
              <a:rPr sz="2800" i="1" spc="-8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A236B"/>
                </a:solidFill>
                <a:latin typeface="Times New Roman"/>
                <a:cs typeface="Times New Roman"/>
              </a:rPr>
              <a:t>РА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5085588"/>
            <a:ext cx="3054096" cy="140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76" y="5009388"/>
            <a:ext cx="2474976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9964409"/>
              </p:ext>
            </p:extLst>
          </p:nvPr>
        </p:nvGraphicFramePr>
        <p:xfrm>
          <a:off x="1043608" y="476672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05896" y="2133600"/>
            <a:ext cx="5238935" cy="2271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мероприятий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контрольных 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точек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контрольных точек исполнено</a:t>
            </a:r>
            <a:endParaRPr lang="ru-RU" sz="2400" b="1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2376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/</a:t>
            </a:r>
            <a:r>
              <a:rPr lang="ru-RU" dirty="0" smtClean="0"/>
              <a:t> 5 контрольных точек исполнено</a:t>
            </a:r>
            <a:endParaRPr lang="ru-RU" dirty="0"/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2 мероприятия завершены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106" y="4419600"/>
            <a:ext cx="345479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2</a:t>
            </a:r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/</a:t>
            </a:r>
            <a:r>
              <a:rPr lang="ru-RU" dirty="0" smtClean="0">
                <a:latin typeface="Century Gothic" panose="020B0502020202020204" pitchFamily="34" charset="0"/>
              </a:rPr>
              <a:t>3 </a:t>
            </a:r>
            <a:r>
              <a:rPr lang="ru-RU" dirty="0" smtClean="0"/>
              <a:t>контрольные точки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переходящее </a:t>
            </a:r>
            <a:r>
              <a:rPr lang="ru-RU" sz="1600" dirty="0">
                <a:latin typeface="Century Gothic" panose="020B0502020202020204" pitchFamily="34" charset="0"/>
              </a:rPr>
              <a:t>с 2020 г</a:t>
            </a:r>
            <a:r>
              <a:rPr lang="ru-RU" sz="1600" dirty="0" smtClean="0">
                <a:latin typeface="Century Gothic" panose="020B0502020202020204" pitchFamily="34" charset="0"/>
              </a:rPr>
              <a:t>. и 2021 г.,</a:t>
            </a:r>
          </a:p>
          <a:p>
            <a:pPr lvl="0" algn="ctr"/>
            <a:r>
              <a:rPr lang="ru-RU" dirty="0" smtClean="0"/>
              <a:t>2 имеют риск не исполнения</a:t>
            </a:r>
            <a:r>
              <a:rPr lang="ru-RU" sz="1600" dirty="0" smtClean="0">
                <a:latin typeface="Century Gothic" panose="020B0502020202020204" pitchFamily="34" charset="0"/>
              </a:rPr>
              <a:t>,</a:t>
            </a:r>
          </a:p>
          <a:p>
            <a:pPr lvl="0" algn="ctr"/>
            <a:r>
              <a:rPr lang="ru-RU" sz="1600" dirty="0" smtClean="0">
                <a:latin typeface="Century Gothic" panose="020B0502020202020204" pitchFamily="34" charset="0"/>
              </a:rPr>
              <a:t>предложение – исключить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28184" y="378904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0596" y="1681063"/>
            <a:ext cx="348524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/>
              <a:t> </a:t>
            </a:r>
            <a:r>
              <a:rPr lang="ru-RU" dirty="0" smtClean="0"/>
              <a:t>/4 </a:t>
            </a:r>
            <a:r>
              <a:rPr lang="ru-RU" dirty="0"/>
              <a:t>контрольных точек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dirty="0"/>
              <a:t>срок реализации не наступил, </a:t>
            </a:r>
          </a:p>
          <a:p>
            <a:pPr algn="ctr"/>
            <a:r>
              <a:rPr lang="ru-RU" dirty="0"/>
              <a:t>1 в </a:t>
            </a:r>
            <a:r>
              <a:rPr lang="ru-RU" dirty="0" smtClean="0"/>
              <a:t>работе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26041" y="4204538"/>
            <a:ext cx="3773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/>
              <a:t>/по 1 - предложение об исключении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21688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4832" y="790447"/>
            <a:ext cx="1433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50741"/>
              </p:ext>
            </p:extLst>
          </p:nvPr>
        </p:nvGraphicFramePr>
        <p:xfrm>
          <a:off x="261289" y="3914521"/>
          <a:ext cx="8608060" cy="2941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 квартал </a:t>
                      </a:r>
                      <a:r>
                        <a:rPr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300" b="1" spc="-5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План</a:t>
                      </a:r>
                      <a:r>
                        <a:rPr sz="1300" b="1" spc="-3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01.</a:t>
                      </a:r>
                      <a:r>
                        <a:rPr lang="ru-RU"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.202</a:t>
                      </a:r>
                      <a:r>
                        <a:rPr lang="ru-RU"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кассовое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исполнение,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 marR="39751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300" b="1" spc="30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(за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всех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источников)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103 982,2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96 162,2</a:t>
                      </a:r>
                      <a:endParaRPr sz="1300" b="1" spc="-20" dirty="0">
                        <a:solidFill>
                          <a:srgbClr val="205868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1060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92,5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федеральный</a:t>
                      </a:r>
                      <a:r>
                        <a:rPr sz="1300" b="1" spc="-8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103 477,1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95 657,1</a:t>
                      </a:r>
                      <a:endParaRPr sz="1300" b="1" spc="-20" dirty="0">
                        <a:solidFill>
                          <a:srgbClr val="205868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92,4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 marR="6407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республиканский 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505,1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505,1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местные</a:t>
                      </a:r>
                      <a:r>
                        <a:rPr sz="1300" b="1" spc="-7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внебюджетные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6985">
                        <a:lnSpc>
                          <a:spcPts val="1465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83639" y="1592695"/>
            <a:ext cx="8907780" cy="2080260"/>
            <a:chOff x="236220" y="1591055"/>
            <a:chExt cx="275717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591055"/>
              <a:ext cx="2756916" cy="208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1798319"/>
              <a:ext cx="2691384" cy="1726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" y="1618487"/>
              <a:ext cx="2667000" cy="19903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462" y="1618487"/>
            <a:ext cx="8708137" cy="199034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461" y="1720840"/>
            <a:ext cx="870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marR="142240" lvl="0" indent="55244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>
                <a:ln>
                  <a:noFill/>
                </a:ln>
                <a:solidFill>
                  <a:srgbClr val="0A236B"/>
                </a:solidFill>
                <a:effectLst/>
                <a:uLnTx/>
                <a:uFillTx/>
                <a:latin typeface="Century Gothic"/>
                <a:cs typeface="Century Gothic"/>
              </a:rPr>
              <a:t>Объем финансирования, предусмотренный Планом мероприятий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5682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«Тюрк-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«Строительство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581400"/>
            <a:ext cx="4724400" cy="2895600"/>
          </a:xfr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Предоставлена субсидия ООО «ВАБЭСТ» в размере 2 970 тыс. рублей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установку водоснабжения и электроснабжения. Инфраструктура позволит реализовать «Концепцию развития территории слияния рек Катунь и Чуя», направленную на популяризацию этнокультурного, познавательно-образовательного туризма на территории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Онгудайского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927730-FF01-4875-B0CD-79D8174DF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0"/>
            <a:ext cx="3962400" cy="32766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1219200"/>
            <a:ext cx="8389366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транспортной инфраструктуры к объектам деятельности субъектов малого и среднего предпринимательства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2934472"/>
            <a:ext cx="3810000" cy="2769989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Оказывается ежегодная </a:t>
            </a:r>
            <a:r>
              <a:rPr lang="ru-RU" sz="2000" dirty="0"/>
              <a:t>государственная   </a:t>
            </a:r>
          </a:p>
          <a:p>
            <a:r>
              <a:rPr lang="ru-RU" sz="2000" dirty="0"/>
              <a:t>     поддержка в форме   </a:t>
            </a:r>
          </a:p>
          <a:p>
            <a:r>
              <a:rPr lang="ru-RU" sz="2000" dirty="0"/>
              <a:t>     субсидий </a:t>
            </a:r>
            <a:r>
              <a:rPr lang="ru-RU" sz="2000" dirty="0" smtClean="0"/>
              <a:t>субъектам </a:t>
            </a:r>
            <a:endParaRPr lang="ru-RU" sz="2000" dirty="0"/>
          </a:p>
          <a:p>
            <a:r>
              <a:rPr lang="ru-RU" sz="2000" dirty="0"/>
              <a:t>     туристической индустрии на</a:t>
            </a:r>
          </a:p>
          <a:p>
            <a:r>
              <a:rPr lang="ru-RU" sz="2000" dirty="0"/>
              <a:t>     реализацию инвестиционных </a:t>
            </a:r>
          </a:p>
          <a:p>
            <a:r>
              <a:rPr lang="ru-RU" sz="2000" dirty="0"/>
              <a:t>     проектов по развитию   </a:t>
            </a:r>
          </a:p>
          <a:p>
            <a:r>
              <a:rPr lang="ru-RU" sz="2000" dirty="0"/>
              <a:t>     туристской инфраструктуры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E296E33-4228-46AB-BBBB-2E4E3CB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46675" cy="4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3823783" cy="4605083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62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304800" y="4190999"/>
            <a:ext cx="4648200" cy="24558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финансирование на приобретение лесопожарной техники - 51,2 млн. 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площадь лесовосстановления – 1,6 млн. 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семян – 0,5 млн. руб.</a:t>
            </a:r>
          </a:p>
          <a:p>
            <a:pPr marL="355600" indent="-343535"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7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6" y="1371600"/>
            <a:ext cx="8389366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Проведены лесоустроительные работы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Чойскоим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районе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34" y="2286000"/>
            <a:ext cx="43992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68987" cy="5760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/>
            <a:r>
              <a:rPr lang="ru-RU" sz="1600" dirty="0"/>
              <a:t>Мониторинг достижения целевых показателей 2020 </a:t>
            </a:r>
            <a:r>
              <a:rPr lang="ru-RU" sz="1600"/>
              <a:t>-</a:t>
            </a:r>
            <a:r>
              <a:rPr lang="ru-RU" sz="1600" smtClean="0"/>
              <a:t>2022 </a:t>
            </a:r>
            <a:r>
              <a:rPr lang="ru-RU" sz="1600" dirty="0"/>
              <a:t>гг. </a:t>
            </a: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Доля переработанной древесины в общем объеме заготовленной древесины, в %</a:t>
            </a: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2178" y="1484784"/>
            <a:ext cx="438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Общий туристско-экскурсионный поток, тыс. посещений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21088"/>
            <a:ext cx="863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Увеличение объёма заготовки древесины на территории Республики Алтай, в связи с проведением лесоустроительных работ, %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04268"/>
              </p:ext>
            </p:extLst>
          </p:nvPr>
        </p:nvGraphicFramePr>
        <p:xfrm>
          <a:off x="312642" y="1981200"/>
          <a:ext cx="4183158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7990"/>
              </p:ext>
            </p:extLst>
          </p:nvPr>
        </p:nvGraphicFramePr>
        <p:xfrm>
          <a:off x="4638911" y="1904271"/>
          <a:ext cx="4345632" cy="228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252669"/>
              </p:ext>
            </p:extLst>
          </p:nvPr>
        </p:nvGraphicFramePr>
        <p:xfrm>
          <a:off x="1905000" y="4682753"/>
          <a:ext cx="5181600" cy="19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787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3209290"/>
            <a:ext cx="751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A236B"/>
                </a:solidFill>
              </a:rPr>
              <a:t>БЛАГОДАРЮ</a:t>
            </a:r>
            <a:r>
              <a:rPr sz="4400" spc="-210" dirty="0">
                <a:solidFill>
                  <a:srgbClr val="0A236B"/>
                </a:solidFill>
              </a:rPr>
              <a:t> </a:t>
            </a:r>
            <a:r>
              <a:rPr sz="4400" dirty="0">
                <a:solidFill>
                  <a:srgbClr val="0A236B"/>
                </a:solidFill>
              </a:rPr>
              <a:t>ЗА</a:t>
            </a:r>
            <a:r>
              <a:rPr sz="4400" spc="-200" dirty="0">
                <a:solidFill>
                  <a:srgbClr val="0A236B"/>
                </a:solidFill>
              </a:rPr>
              <a:t> </a:t>
            </a:r>
            <a:r>
              <a:rPr sz="4400" spc="-65" dirty="0">
                <a:solidFill>
                  <a:srgbClr val="0A236B"/>
                </a:solidFill>
              </a:rPr>
              <a:t>ВНИМАНИЕ</a:t>
            </a:r>
            <a:endParaRPr sz="440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304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Times New Roman</vt:lpstr>
      <vt:lpstr>Arial</vt:lpstr>
      <vt:lpstr>Wingdings</vt:lpstr>
      <vt:lpstr>Tahoma</vt:lpstr>
      <vt:lpstr>Office Theme</vt:lpstr>
      <vt:lpstr>Итоги выполнения Плана мероприятий по реализации программы «Сильный Алтай» за 3 квартал 2022 года Министерство природных ресурсов, экологии и туризма РА</vt:lpstr>
      <vt:lpstr>Программа развития «Сильный Алтай»: мероприятия дорожной карты</vt:lpstr>
      <vt:lpstr>Презентация PowerPoint</vt:lpstr>
      <vt:lpstr>Проект «Тюрк-Кабай»  «Строительство этно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vt:lpstr>
      <vt:lpstr>Развитие транспортной инфраструктуры к объектам деятельности субъектов малого и среднего предпринимательства</vt:lpstr>
      <vt:lpstr>Презентация PowerPoint</vt:lpstr>
      <vt:lpstr>Проведены лесоустроительные работы в Чойскоим районе</vt:lpstr>
      <vt:lpstr>Мониторинг достижения целевых показателей 2020 -2022 гг. 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РА Минприроды</cp:lastModifiedBy>
  <cp:revision>83</cp:revision>
  <cp:lastPrinted>2022-11-18T11:20:15Z</cp:lastPrinted>
  <dcterms:created xsi:type="dcterms:W3CDTF">2021-11-04T06:35:35Z</dcterms:created>
  <dcterms:modified xsi:type="dcterms:W3CDTF">2022-11-21T04:22:11Z</dcterms:modified>
</cp:coreProperties>
</file>