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68" r:id="rId4"/>
    <p:sldId id="270" r:id="rId5"/>
    <p:sldId id="277" r:id="rId6"/>
    <p:sldId id="285" r:id="rId7"/>
    <p:sldId id="287" r:id="rId8"/>
    <p:sldId id="278" r:id="rId9"/>
    <p:sldId id="273" r:id="rId10"/>
    <p:sldId id="289" r:id="rId11"/>
    <p:sldId id="272" r:id="rId12"/>
  </p:sldIdLst>
  <p:sldSz cx="9144000" cy="6858000" type="screen4x3"/>
  <p:notesSz cx="9942513" cy="676116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27235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316" y="791921"/>
            <a:ext cx="8389366" cy="149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870072"/>
            <a:ext cx="7936230" cy="270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5410" y="1389074"/>
            <a:ext cx="7109459" cy="3322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A236B"/>
                </a:solidFill>
                <a:latin typeface="Times New Roman"/>
                <a:cs typeface="Times New Roman"/>
              </a:rPr>
              <a:t>Итоги</a:t>
            </a:r>
            <a:r>
              <a:rPr sz="4000" spc="-14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выполнения</a:t>
            </a:r>
            <a:r>
              <a:rPr sz="4000" spc="-14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Плана мероприятий</a:t>
            </a:r>
            <a:r>
              <a:rPr sz="4000" spc="-114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A236B"/>
                </a:solidFill>
                <a:latin typeface="Times New Roman"/>
                <a:cs typeface="Times New Roman"/>
              </a:rPr>
              <a:t>по</a:t>
            </a:r>
            <a:r>
              <a:rPr sz="4000" spc="-114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реализации программы</a:t>
            </a:r>
            <a:r>
              <a:rPr sz="4000" spc="-200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A236B"/>
                </a:solidFill>
                <a:latin typeface="Times New Roman"/>
                <a:cs typeface="Times New Roman"/>
              </a:rPr>
              <a:t>«Сильный</a:t>
            </a:r>
            <a:r>
              <a:rPr sz="4000" spc="-200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Алтай» </a:t>
            </a:r>
            <a:r>
              <a:rPr sz="4000" dirty="0" err="1">
                <a:solidFill>
                  <a:srgbClr val="0A236B"/>
                </a:solidFill>
                <a:latin typeface="Times New Roman"/>
                <a:cs typeface="Times New Roman"/>
              </a:rPr>
              <a:t>за</a:t>
            </a:r>
            <a:r>
              <a:rPr sz="4000" spc="-7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A236B"/>
                </a:solidFill>
                <a:latin typeface="Times New Roman"/>
                <a:cs typeface="Times New Roman"/>
              </a:rPr>
              <a:t>II</a:t>
            </a:r>
            <a:r>
              <a:rPr lang="en-US" sz="4000" dirty="0">
                <a:solidFill>
                  <a:srgbClr val="0A236B"/>
                </a:solidFill>
                <a:latin typeface="Times New Roman"/>
                <a:cs typeface="Times New Roman"/>
              </a:rPr>
              <a:t>I</a:t>
            </a:r>
            <a:r>
              <a:rPr sz="4000" spc="-60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A236B"/>
                </a:solidFill>
                <a:latin typeface="Times New Roman"/>
                <a:cs typeface="Times New Roman"/>
              </a:rPr>
              <a:t>квартал</a:t>
            </a:r>
            <a:r>
              <a:rPr sz="4000" spc="-70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A236B"/>
                </a:solidFill>
                <a:latin typeface="Times New Roman"/>
                <a:cs typeface="Times New Roman"/>
              </a:rPr>
              <a:t>2021</a:t>
            </a:r>
            <a:r>
              <a:rPr sz="4000" spc="-80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0A236B"/>
                </a:solidFill>
                <a:latin typeface="Times New Roman"/>
                <a:cs typeface="Times New Roman"/>
              </a:rPr>
              <a:t>года</a:t>
            </a:r>
            <a:endParaRPr sz="4000" dirty="0">
              <a:latin typeface="Times New Roman"/>
              <a:cs typeface="Times New Roman"/>
            </a:endParaRPr>
          </a:p>
          <a:p>
            <a:pPr marL="675005" marR="666750" algn="ctr">
              <a:lnSpc>
                <a:spcPct val="100000"/>
              </a:lnSpc>
              <a:spcBef>
                <a:spcPts val="45"/>
              </a:spcBef>
            </a:pPr>
            <a:r>
              <a:rPr sz="2800" i="1" spc="-10" dirty="0">
                <a:solidFill>
                  <a:srgbClr val="0A236B"/>
                </a:solidFill>
                <a:latin typeface="Times New Roman"/>
                <a:cs typeface="Times New Roman"/>
              </a:rPr>
              <a:t>Министерство</a:t>
            </a:r>
            <a:r>
              <a:rPr sz="2800" i="1" spc="-120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A236B"/>
                </a:solidFill>
                <a:latin typeface="Times New Roman"/>
                <a:cs typeface="Times New Roman"/>
              </a:rPr>
              <a:t>природных</a:t>
            </a:r>
            <a:r>
              <a:rPr sz="2800" i="1" spc="-14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0A236B"/>
                </a:solidFill>
                <a:latin typeface="Times New Roman"/>
                <a:cs typeface="Times New Roman"/>
              </a:rPr>
              <a:t>ресурсов, </a:t>
            </a:r>
            <a:r>
              <a:rPr sz="2800" i="1" dirty="0">
                <a:solidFill>
                  <a:srgbClr val="0A236B"/>
                </a:solidFill>
                <a:latin typeface="Times New Roman"/>
                <a:cs typeface="Times New Roman"/>
              </a:rPr>
              <a:t>экологии</a:t>
            </a:r>
            <a:r>
              <a:rPr sz="2800" i="1" spc="-6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A236B"/>
                </a:solidFill>
                <a:latin typeface="Times New Roman"/>
                <a:cs typeface="Times New Roman"/>
              </a:rPr>
              <a:t>и</a:t>
            </a:r>
            <a:r>
              <a:rPr sz="2800" i="1" spc="-6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dirty="0" err="1">
                <a:solidFill>
                  <a:srgbClr val="0A236B"/>
                </a:solidFill>
                <a:latin typeface="Times New Roman"/>
                <a:cs typeface="Times New Roman"/>
              </a:rPr>
              <a:t>туризма</a:t>
            </a:r>
            <a:r>
              <a:rPr sz="2800" i="1" spc="-8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spc="-25" dirty="0" smtClean="0">
                <a:solidFill>
                  <a:srgbClr val="0A236B"/>
                </a:solidFill>
                <a:latin typeface="Times New Roman"/>
                <a:cs typeface="Times New Roman"/>
              </a:rPr>
              <a:t>РА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9700" y="5085588"/>
            <a:ext cx="3054096" cy="14081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476" y="5009388"/>
            <a:ext cx="2474976" cy="1484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316" y="1066800"/>
            <a:ext cx="8389366" cy="1143000"/>
          </a:xfrm>
        </p:spPr>
        <p:txBody>
          <a:bodyPr/>
          <a:lstStyle/>
          <a:p>
            <a:pPr algn="ctr"/>
            <a:r>
              <a:rPr lang="ru-RU" b="0" kern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0" kern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0" kern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Мониторинг </a:t>
            </a:r>
            <a:r>
              <a:rPr lang="ru-RU" b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достижения целевых показателей </a:t>
            </a:r>
            <a:r>
              <a:rPr lang="ru-RU" b="0" kern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эффективности программы за 3 квартал 2021 г</a:t>
            </a:r>
            <a:r>
              <a:rPr lang="ru-RU" b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4858" y="2209800"/>
            <a:ext cx="8501824" cy="4956691"/>
          </a:xfrm>
        </p:spPr>
        <p:txBody>
          <a:bodyPr/>
          <a:lstStyle/>
          <a:p>
            <a:pPr algn="l"/>
            <a:r>
              <a:rPr lang="ru-RU" dirty="0" smtClean="0"/>
              <a:t>    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1. «Общий туристско-экскурсионный поток» – выполнение 79,9 % :</a:t>
            </a:r>
          </a:p>
          <a:p>
            <a:pPr algn="ctr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лановое значение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– 2 318 600 тыс. туристических посещений;</a:t>
            </a:r>
          </a:p>
          <a:p>
            <a:pPr lvl="0" algn="ctr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актическое значение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- 1 853 932,0 тыс.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туристических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посещений.</a:t>
            </a:r>
          </a:p>
          <a:p>
            <a:pPr lvl="0"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0"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2. «Доля переработанной древесины в общем объеме заготовленной» – выполнение 100%:  </a:t>
            </a:r>
          </a:p>
          <a:p>
            <a:pPr lvl="0" algn="ct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плановое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значение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40 %;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фактическое значение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40 %;</a:t>
            </a:r>
          </a:p>
          <a:p>
            <a:pPr lvl="0" algn="ctr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3. «Увеличение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объёма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заготовки древесины на территории Республики Алтай, в связи с проведением лесоустроительных работ» </a:t>
            </a:r>
          </a:p>
          <a:p>
            <a:pPr lvl="0"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  - выполнение 100 %: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плановое значение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– 17 %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lvl="0"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фактическое значение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-17 %.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 flipV="1">
            <a:off x="264858" y="6324599"/>
            <a:ext cx="8614282" cy="152400"/>
          </a:xfrm>
        </p:spPr>
        <p:txBody>
          <a:bodyPr/>
          <a:lstStyle/>
          <a:p>
            <a:pPr lvl="0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980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493" y="3209290"/>
            <a:ext cx="7518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>
                <a:solidFill>
                  <a:srgbClr val="0A236B"/>
                </a:solidFill>
              </a:rPr>
              <a:t>БЛАГОДАРЮ</a:t>
            </a:r>
            <a:r>
              <a:rPr sz="4400" spc="-210" dirty="0">
                <a:solidFill>
                  <a:srgbClr val="0A236B"/>
                </a:solidFill>
              </a:rPr>
              <a:t> </a:t>
            </a:r>
            <a:r>
              <a:rPr sz="4400" dirty="0">
                <a:solidFill>
                  <a:srgbClr val="0A236B"/>
                </a:solidFill>
              </a:rPr>
              <a:t>ЗА</a:t>
            </a:r>
            <a:r>
              <a:rPr sz="4400" spc="-200" dirty="0">
                <a:solidFill>
                  <a:srgbClr val="0A236B"/>
                </a:solidFill>
              </a:rPr>
              <a:t> </a:t>
            </a:r>
            <a:r>
              <a:rPr sz="4400" spc="-65" dirty="0">
                <a:solidFill>
                  <a:srgbClr val="0A236B"/>
                </a:solidFill>
              </a:rPr>
              <a:t>ВНИМАНИЕ</a:t>
            </a:r>
            <a:endParaRPr sz="4400"/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7635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5175" y="1321688"/>
            <a:ext cx="42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64832" y="790447"/>
            <a:ext cx="14331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entury Gothic"/>
              <a:cs typeface="Century Gothic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3831"/>
              </p:ext>
            </p:extLst>
          </p:nvPr>
        </p:nvGraphicFramePr>
        <p:xfrm>
          <a:off x="261289" y="3914521"/>
          <a:ext cx="8608060" cy="2878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2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2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2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Источники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финансирования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2021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год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dirty="0" err="1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План</a:t>
                      </a:r>
                      <a:r>
                        <a:rPr sz="1300" b="1" spc="-3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ru-RU" sz="1300" b="1" dirty="0" err="1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тыс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300" b="1" spc="-4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руб.)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факт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dirty="0" err="1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на</a:t>
                      </a: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01.</a:t>
                      </a:r>
                      <a:r>
                        <a:rPr lang="ru-RU"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10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.2021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ru-RU" sz="1300" b="1" dirty="0" err="1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тыс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300" b="1" spc="-4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руб.)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кассовое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исполнение,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6985" marR="39751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r>
                        <a:rPr sz="1300" b="1" spc="30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(за</a:t>
                      </a:r>
                      <a:r>
                        <a:rPr sz="1300" b="1" spc="-1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счет</a:t>
                      </a:r>
                      <a:r>
                        <a:rPr sz="1300" b="1" spc="-1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всех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источников)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220 537,0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155 251,1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70,4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федеральный</a:t>
                      </a:r>
                      <a:r>
                        <a:rPr sz="1300" b="1" spc="-8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бюджет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218 991,8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154 224,0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70,4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6985" marR="640715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республиканский бюджет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1 545,2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1 027,1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66,5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местные</a:t>
                      </a:r>
                      <a:r>
                        <a:rPr sz="1300" b="1" spc="-7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бюджеты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внебюджетные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  <a:p>
                      <a:pPr marL="6985">
                        <a:lnSpc>
                          <a:spcPts val="1465"/>
                        </a:lnSpc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источники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080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183639" y="1592695"/>
            <a:ext cx="8907780" cy="2080260"/>
            <a:chOff x="236220" y="1591055"/>
            <a:chExt cx="2757170" cy="208026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20" y="1591055"/>
              <a:ext cx="2756916" cy="20802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748" y="1798319"/>
              <a:ext cx="2691384" cy="17266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464" y="1618487"/>
              <a:ext cx="2667000" cy="199034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83462" y="1618487"/>
            <a:ext cx="8708137" cy="1990343"/>
          </a:xfrm>
          <a:prstGeom prst="rect">
            <a:avLst/>
          </a:prstGeom>
          <a:ln w="9525">
            <a:solidFill>
              <a:srgbClr val="7E7E7E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3461" y="1720840"/>
            <a:ext cx="8708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860" marR="142240" lvl="0" indent="55244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-10" normalizeH="0" baseline="0" noProof="0" dirty="0">
                <a:ln>
                  <a:noFill/>
                </a:ln>
                <a:solidFill>
                  <a:srgbClr val="0A236B"/>
                </a:solidFill>
                <a:effectLst/>
                <a:uLnTx/>
                <a:uFillTx/>
                <a:latin typeface="Century Gothic"/>
                <a:cs typeface="Century Gothic"/>
              </a:rPr>
              <a:t>Объем финансирования, предусмотренный Планом мероприятий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pic>
        <p:nvPicPr>
          <p:cNvPr id="16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7207" rIns="0" bIns="0" rtlCol="0">
            <a:spAutoFit/>
          </a:bodyPr>
          <a:lstStyle/>
          <a:p>
            <a:pPr marL="431800" algn="ctr">
              <a:lnSpc>
                <a:spcPts val="2870"/>
              </a:lnSpc>
              <a:spcBef>
                <a:spcPts val="100"/>
              </a:spcBef>
            </a:pPr>
            <a:r>
              <a:rPr dirty="0"/>
              <a:t>Инвестиционный</a:t>
            </a:r>
            <a:r>
              <a:rPr spc="-75" dirty="0"/>
              <a:t> </a:t>
            </a:r>
            <a:r>
              <a:rPr spc="-10" dirty="0"/>
              <a:t>проект</a:t>
            </a:r>
          </a:p>
          <a:p>
            <a:pPr marL="430530" algn="ctr">
              <a:lnSpc>
                <a:spcPts val="2870"/>
              </a:lnSpc>
            </a:pPr>
            <a:r>
              <a:rPr dirty="0"/>
              <a:t>«Всесезонный</a:t>
            </a:r>
            <a:r>
              <a:rPr spc="-60" dirty="0"/>
              <a:t> </a:t>
            </a:r>
            <a:r>
              <a:rPr dirty="0"/>
              <a:t>курорт</a:t>
            </a:r>
            <a:r>
              <a:rPr spc="-35" dirty="0"/>
              <a:t> </a:t>
            </a:r>
            <a:r>
              <a:rPr spc="-10" dirty="0"/>
              <a:t>«Манжерок»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71600" y="5116448"/>
            <a:ext cx="35052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chemeClr val="tx1"/>
                </a:solidFill>
                <a:latin typeface="Century Gothic"/>
                <a:cs typeface="Century Gothic"/>
              </a:rPr>
              <a:t>Инициатор</a:t>
            </a:r>
            <a:r>
              <a:rPr sz="1100" b="1" spc="-4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chemeClr val="tx1"/>
                </a:solidFill>
                <a:latin typeface="Century Gothic"/>
                <a:cs typeface="Century Gothic"/>
              </a:rPr>
              <a:t>проекта</a:t>
            </a:r>
            <a:r>
              <a:rPr sz="1100" b="1" spc="-4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chemeClr val="tx1"/>
                </a:solidFill>
                <a:latin typeface="Century Gothic"/>
                <a:cs typeface="Century Gothic"/>
              </a:rPr>
              <a:t>–</a:t>
            </a:r>
            <a:r>
              <a:rPr sz="1100" spc="-1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chemeClr val="tx1"/>
                </a:solidFill>
                <a:latin typeface="Century Gothic"/>
                <a:cs typeface="Century Gothic"/>
              </a:rPr>
              <a:t>ООО</a:t>
            </a:r>
            <a:r>
              <a:rPr sz="1100" spc="-4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chemeClr val="tx1"/>
                </a:solidFill>
                <a:latin typeface="Century Gothic"/>
                <a:cs typeface="Century Gothic"/>
              </a:rPr>
              <a:t>«ВК</a:t>
            </a:r>
            <a:r>
              <a:rPr sz="1100" spc="-2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chemeClr val="tx1"/>
                </a:solidFill>
                <a:latin typeface="Century Gothic"/>
                <a:cs typeface="Century Gothic"/>
              </a:rPr>
              <a:t>«Манжерок»;</a:t>
            </a:r>
            <a:endParaRPr sz="11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entury Gothic"/>
                <a:cs typeface="Century Gothic"/>
              </a:rPr>
              <a:t>Срок</a:t>
            </a:r>
            <a:r>
              <a:rPr sz="1100" b="1" spc="-3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chemeClr val="tx1"/>
                </a:solidFill>
                <a:latin typeface="Century Gothic"/>
                <a:cs typeface="Century Gothic"/>
              </a:rPr>
              <a:t>реализации</a:t>
            </a:r>
            <a:r>
              <a:rPr sz="1100" b="1" spc="-3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chemeClr val="tx1"/>
                </a:solidFill>
                <a:latin typeface="Century Gothic"/>
                <a:cs typeface="Century Gothic"/>
              </a:rPr>
              <a:t>проекта</a:t>
            </a:r>
            <a:r>
              <a:rPr sz="1100" b="1" spc="-2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chemeClr val="tx1"/>
                </a:solidFill>
                <a:latin typeface="Century Gothic"/>
                <a:cs typeface="Century Gothic"/>
              </a:rPr>
              <a:t>–</a:t>
            </a:r>
            <a:r>
              <a:rPr sz="1100" spc="-1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chemeClr val="tx1"/>
                </a:solidFill>
                <a:latin typeface="Century Gothic"/>
                <a:cs typeface="Century Gothic"/>
              </a:rPr>
              <a:t>2021</a:t>
            </a:r>
            <a:r>
              <a:rPr sz="1100" spc="-1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chemeClr val="tx1"/>
                </a:solidFill>
                <a:latin typeface="Century Gothic"/>
                <a:cs typeface="Century Gothic"/>
              </a:rPr>
              <a:t>–</a:t>
            </a:r>
            <a:r>
              <a:rPr sz="1100" spc="-10" dirty="0">
                <a:solidFill>
                  <a:schemeClr val="tx1"/>
                </a:solidFill>
                <a:latin typeface="Century Gothic"/>
                <a:cs typeface="Century Gothic"/>
              </a:rPr>
              <a:t> 2035;</a:t>
            </a:r>
            <a:endParaRPr sz="11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chemeClr val="tx1"/>
                </a:solidFill>
                <a:latin typeface="Century Gothic"/>
                <a:cs typeface="Century Gothic"/>
              </a:rPr>
              <a:t>Место</a:t>
            </a:r>
            <a:r>
              <a:rPr sz="1100" b="1" spc="-5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chemeClr val="tx1"/>
                </a:solidFill>
                <a:latin typeface="Century Gothic"/>
                <a:cs typeface="Century Gothic"/>
              </a:rPr>
              <a:t>реализации</a:t>
            </a:r>
            <a:r>
              <a:rPr sz="1100" b="1" spc="-2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chemeClr val="tx1"/>
                </a:solidFill>
                <a:latin typeface="Century Gothic"/>
                <a:cs typeface="Century Gothic"/>
              </a:rPr>
              <a:t>проекта</a:t>
            </a:r>
            <a:r>
              <a:rPr sz="1100" b="1" spc="-4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chemeClr val="tx1"/>
                </a:solidFill>
                <a:latin typeface="Century Gothic"/>
                <a:cs typeface="Century Gothic"/>
              </a:rPr>
              <a:t>–</a:t>
            </a:r>
            <a:r>
              <a:rPr sz="1100" spc="-1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chemeClr val="tx1"/>
                </a:solidFill>
                <a:latin typeface="Century Gothic"/>
                <a:cs typeface="Century Gothic"/>
              </a:rPr>
              <a:t>МО</a:t>
            </a:r>
            <a:r>
              <a:rPr sz="1100" spc="-1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chemeClr val="tx1"/>
                </a:solidFill>
                <a:latin typeface="Century Gothic"/>
                <a:cs typeface="Century Gothic"/>
              </a:rPr>
              <a:t>«Майминский район»;</a:t>
            </a:r>
            <a:endParaRPr sz="11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entury Gothic"/>
                <a:cs typeface="Century Gothic"/>
              </a:rPr>
              <a:t>Планируемый</a:t>
            </a:r>
            <a:r>
              <a:rPr sz="1100" b="1" spc="-5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chemeClr val="tx1"/>
                </a:solidFill>
                <a:latin typeface="Century Gothic"/>
                <a:cs typeface="Century Gothic"/>
              </a:rPr>
              <a:t>объем</a:t>
            </a:r>
            <a:r>
              <a:rPr sz="1100" b="1" spc="-5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chemeClr val="tx1"/>
                </a:solidFill>
                <a:latin typeface="Century Gothic"/>
                <a:cs typeface="Century Gothic"/>
              </a:rPr>
              <a:t>инвестиций</a:t>
            </a:r>
            <a:r>
              <a:rPr sz="1100" b="1" spc="-3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chemeClr val="tx1"/>
                </a:solidFill>
                <a:latin typeface="Century Gothic"/>
                <a:cs typeface="Century Gothic"/>
              </a:rPr>
              <a:t>–</a:t>
            </a:r>
            <a:r>
              <a:rPr sz="1100" spc="-3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dirty="0" smtClean="0">
                <a:solidFill>
                  <a:schemeClr val="tx1"/>
                </a:solidFill>
                <a:latin typeface="Century Gothic"/>
                <a:cs typeface="Century Gothic"/>
              </a:rPr>
              <a:t>4</a:t>
            </a:r>
            <a:r>
              <a:rPr sz="1100" spc="-35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chemeClr val="tx1"/>
                </a:solidFill>
                <a:latin typeface="Century Gothic"/>
                <a:cs typeface="Century Gothic"/>
              </a:rPr>
              <a:t>млрд.</a:t>
            </a:r>
            <a:endParaRPr sz="11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chemeClr val="tx1"/>
                </a:solidFill>
                <a:latin typeface="Century Gothic"/>
                <a:cs typeface="Century Gothic"/>
              </a:rPr>
              <a:t>рублей;</a:t>
            </a:r>
            <a:endParaRPr sz="11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entury Gothic"/>
                <a:cs typeface="Century Gothic"/>
              </a:rPr>
              <a:t>Количество</a:t>
            </a:r>
            <a:r>
              <a:rPr sz="1100" b="1" spc="-2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entury Gothic"/>
                <a:cs typeface="Century Gothic"/>
              </a:rPr>
              <a:t>создаваемых</a:t>
            </a:r>
            <a:r>
              <a:rPr sz="1100" b="1" spc="-4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chemeClr val="tx1"/>
                </a:solidFill>
                <a:latin typeface="Century Gothic"/>
                <a:cs typeface="Century Gothic"/>
              </a:rPr>
              <a:t>рабочих</a:t>
            </a:r>
            <a:r>
              <a:rPr sz="1100" b="1" spc="-3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chemeClr val="tx1"/>
                </a:solidFill>
                <a:latin typeface="Century Gothic"/>
                <a:cs typeface="Century Gothic"/>
              </a:rPr>
              <a:t>мест</a:t>
            </a:r>
            <a:r>
              <a:rPr sz="1100" b="1" spc="-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chemeClr val="tx1"/>
                </a:solidFill>
                <a:latin typeface="Century Gothic"/>
                <a:cs typeface="Century Gothic"/>
              </a:rPr>
              <a:t>–</a:t>
            </a:r>
            <a:r>
              <a:rPr sz="1100" spc="-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ru-RU" sz="1100" spc="-25" dirty="0" smtClean="0">
                <a:solidFill>
                  <a:schemeClr val="tx1"/>
                </a:solidFill>
                <a:latin typeface="Century Gothic"/>
                <a:cs typeface="Century Gothic"/>
              </a:rPr>
              <a:t>411</a:t>
            </a:r>
            <a:endParaRPr sz="11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lang="ru-RU" sz="1100" spc="-10" dirty="0">
                <a:solidFill>
                  <a:schemeClr val="tx1"/>
                </a:solidFill>
                <a:latin typeface="Century Gothic"/>
                <a:cs typeface="Century Gothic"/>
              </a:rPr>
              <a:t>е</a:t>
            </a:r>
            <a:r>
              <a:rPr sz="1100" spc="-1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диниц</a:t>
            </a:r>
            <a:r>
              <a:rPr sz="1100" spc="-10" dirty="0" smtClean="0">
                <a:solidFill>
                  <a:schemeClr val="tx1"/>
                </a:solidFill>
                <a:latin typeface="Century Gothic"/>
                <a:cs typeface="Century Gothic"/>
              </a:rPr>
              <a:t>;</a:t>
            </a:r>
            <a:endParaRPr sz="11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5588" y="1988820"/>
            <a:ext cx="7200900" cy="30175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27701" y="5038089"/>
            <a:ext cx="32270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5830" algn="l"/>
                <a:tab pos="2256155" algn="l"/>
              </a:tabLst>
            </a:pPr>
            <a:r>
              <a:rPr sz="1050" spc="-10" dirty="0">
                <a:latin typeface="Century Gothic"/>
                <a:cs typeface="Century Gothic"/>
              </a:rPr>
              <a:t>Проектом</a:t>
            </a:r>
            <a:r>
              <a:rPr sz="1050" dirty="0">
                <a:latin typeface="Century Gothic"/>
                <a:cs typeface="Century Gothic"/>
              </a:rPr>
              <a:t>	</a:t>
            </a:r>
            <a:r>
              <a:rPr sz="1050" spc="-10" dirty="0">
                <a:latin typeface="Century Gothic"/>
                <a:cs typeface="Century Gothic"/>
              </a:rPr>
              <a:t>предусмотрено</a:t>
            </a:r>
            <a:r>
              <a:rPr sz="1050" dirty="0">
                <a:latin typeface="Century Gothic"/>
                <a:cs typeface="Century Gothic"/>
              </a:rPr>
              <a:t>	</a:t>
            </a:r>
            <a:r>
              <a:rPr sz="1050" spc="-10" dirty="0">
                <a:latin typeface="Century Gothic"/>
                <a:cs typeface="Century Gothic"/>
              </a:rPr>
              <a:t>строительство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27701" y="5197805"/>
            <a:ext cx="3227070" cy="34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entury Gothic"/>
                <a:cs typeface="Century Gothic"/>
              </a:rPr>
              <a:t>современного</a:t>
            </a:r>
            <a:r>
              <a:rPr sz="1050" spc="8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гостиничного</a:t>
            </a:r>
            <a:r>
              <a:rPr sz="1050" spc="9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комплекса</a:t>
            </a:r>
            <a:r>
              <a:rPr sz="1050" spc="8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4*+,</a:t>
            </a:r>
            <a:r>
              <a:rPr sz="1050" spc="85" dirty="0">
                <a:latin typeface="Century Gothic"/>
                <a:cs typeface="Century Gothic"/>
              </a:rPr>
              <a:t> </a:t>
            </a:r>
            <a:r>
              <a:rPr sz="1050" spc="-50" dirty="0">
                <a:latin typeface="Century Gothic"/>
                <a:cs typeface="Century Gothic"/>
              </a:rPr>
              <a:t>а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latin typeface="Century Gothic"/>
                <a:cs typeface="Century Gothic"/>
              </a:rPr>
              <a:t>также сопутствующей</a:t>
            </a:r>
            <a:r>
              <a:rPr sz="1050" spc="15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инфраструктуры</a:t>
            </a:r>
            <a:r>
              <a:rPr sz="1050" spc="1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</a:t>
            </a:r>
            <a:r>
              <a:rPr sz="1050" spc="15" dirty="0">
                <a:latin typeface="Century Gothic"/>
                <a:cs typeface="Century Gothic"/>
              </a:rPr>
              <a:t> </a:t>
            </a:r>
            <a:r>
              <a:rPr sz="1050" spc="-20" dirty="0">
                <a:latin typeface="Century Gothic"/>
                <a:cs typeface="Century Gothic"/>
              </a:rPr>
              <a:t>нему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7701" y="5518505"/>
            <a:ext cx="3228340" cy="986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entury Gothic"/>
                <a:cs typeface="Century Gothic"/>
              </a:rPr>
              <a:t>с</a:t>
            </a:r>
            <a:r>
              <a:rPr sz="1050" spc="22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круглогодичным</a:t>
            </a:r>
            <a:r>
              <a:rPr sz="1050" spc="21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оказанием</a:t>
            </a:r>
            <a:r>
              <a:rPr sz="1050" spc="210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рекреационно- </a:t>
            </a:r>
            <a:r>
              <a:rPr sz="1050" dirty="0">
                <a:latin typeface="Century Gothic"/>
                <a:cs typeface="Century Gothic"/>
              </a:rPr>
              <a:t>развлекательных</a:t>
            </a:r>
            <a:r>
              <a:rPr sz="1050" spc="11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услуг,</a:t>
            </a:r>
            <a:r>
              <a:rPr sz="1050" spc="10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развитие</a:t>
            </a:r>
            <a:r>
              <a:rPr sz="1050" spc="114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горнолыжной </a:t>
            </a:r>
            <a:r>
              <a:rPr sz="1050" dirty="0">
                <a:latin typeface="Century Gothic"/>
                <a:cs typeface="Century Gothic"/>
              </a:rPr>
              <a:t>зоны</a:t>
            </a:r>
            <a:r>
              <a:rPr sz="1050" spc="16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катания</a:t>
            </a:r>
            <a:r>
              <a:rPr sz="1050" spc="165" dirty="0">
                <a:latin typeface="Century Gothic"/>
                <a:cs typeface="Century Gothic"/>
              </a:rPr>
              <a:t> </a:t>
            </a:r>
            <a:r>
              <a:rPr sz="1050" dirty="0" err="1">
                <a:solidFill>
                  <a:schemeClr val="tx1"/>
                </a:solidFill>
                <a:latin typeface="Century Gothic"/>
                <a:cs typeface="Century Gothic"/>
              </a:rPr>
              <a:t>до</a:t>
            </a:r>
            <a:r>
              <a:rPr sz="1050" spc="17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Century Gothic"/>
                <a:cs typeface="Century Gothic"/>
              </a:rPr>
              <a:t>52</a:t>
            </a:r>
            <a:r>
              <a:rPr sz="1050" spc="175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tx1"/>
                </a:solidFill>
                <a:latin typeface="Century Gothic"/>
                <a:cs typeface="Century Gothic"/>
              </a:rPr>
              <a:t>км</a:t>
            </a:r>
            <a:r>
              <a:rPr sz="1050" spc="16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общей</a:t>
            </a:r>
            <a:r>
              <a:rPr sz="1050" spc="170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протяженности </a:t>
            </a:r>
            <a:r>
              <a:rPr sz="1050" dirty="0">
                <a:latin typeface="Century Gothic"/>
                <a:cs typeface="Century Gothic"/>
              </a:rPr>
              <a:t>горнолыжных</a:t>
            </a:r>
            <a:r>
              <a:rPr sz="1050" spc="135" dirty="0">
                <a:latin typeface="Century Gothic"/>
                <a:cs typeface="Century Gothic"/>
              </a:rPr>
              <a:t>  </a:t>
            </a:r>
            <a:r>
              <a:rPr sz="1050" dirty="0">
                <a:latin typeface="Century Gothic"/>
                <a:cs typeface="Century Gothic"/>
              </a:rPr>
              <a:t>трасс,</a:t>
            </a:r>
            <a:r>
              <a:rPr sz="1050" spc="130" dirty="0">
                <a:latin typeface="Century Gothic"/>
                <a:cs typeface="Century Gothic"/>
              </a:rPr>
              <a:t>  </a:t>
            </a:r>
            <a:r>
              <a:rPr sz="1050" dirty="0">
                <a:latin typeface="Century Gothic"/>
                <a:cs typeface="Century Gothic"/>
              </a:rPr>
              <a:t>увеличение</a:t>
            </a:r>
            <a:r>
              <a:rPr sz="1050" spc="130" dirty="0">
                <a:latin typeface="Century Gothic"/>
                <a:cs typeface="Century Gothic"/>
              </a:rPr>
              <a:t>  </a:t>
            </a:r>
            <a:r>
              <a:rPr sz="1050" spc="-10" dirty="0">
                <a:latin typeface="Century Gothic"/>
                <a:cs typeface="Century Gothic"/>
              </a:rPr>
              <a:t>количества </a:t>
            </a:r>
            <a:r>
              <a:rPr sz="1050" dirty="0">
                <a:latin typeface="Century Gothic"/>
                <a:cs typeface="Century Gothic"/>
              </a:rPr>
              <a:t>мест</a:t>
            </a:r>
            <a:r>
              <a:rPr sz="1050" spc="32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в</a:t>
            </a:r>
            <a:r>
              <a:rPr sz="1050" spc="32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коллективных</a:t>
            </a:r>
            <a:r>
              <a:rPr sz="1050" spc="32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средствах</a:t>
            </a:r>
            <a:r>
              <a:rPr sz="1050" spc="325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размещения </a:t>
            </a:r>
            <a:r>
              <a:rPr sz="1050" dirty="0">
                <a:latin typeface="Century Gothic"/>
                <a:cs typeface="Century Gothic"/>
              </a:rPr>
              <a:t>курорта</a:t>
            </a:r>
            <a:r>
              <a:rPr sz="1050" spc="-5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в</a:t>
            </a:r>
            <a:r>
              <a:rPr sz="1050" spc="27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4</a:t>
            </a:r>
            <a:r>
              <a:rPr sz="1050" spc="-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раза</a:t>
            </a:r>
            <a:r>
              <a:rPr sz="1050" spc="-4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до</a:t>
            </a:r>
            <a:r>
              <a:rPr sz="1050" spc="-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300</a:t>
            </a:r>
            <a:r>
              <a:rPr sz="1050" spc="-5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номеров</a:t>
            </a:r>
            <a:endParaRPr sz="105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3582" rIns="0" bIns="0" rtlCol="0">
            <a:spAutoFit/>
          </a:bodyPr>
          <a:lstStyle/>
          <a:p>
            <a:pPr marL="318135" algn="ctr">
              <a:lnSpc>
                <a:spcPts val="2870"/>
              </a:lnSpc>
              <a:spcBef>
                <a:spcPts val="100"/>
              </a:spcBef>
            </a:pPr>
            <a:r>
              <a:rPr dirty="0"/>
              <a:t>Инвестиционный</a:t>
            </a:r>
            <a:r>
              <a:rPr spc="-75" dirty="0"/>
              <a:t> </a:t>
            </a:r>
            <a:r>
              <a:rPr spc="-10" dirty="0"/>
              <a:t>проект</a:t>
            </a:r>
          </a:p>
          <a:p>
            <a:pPr marL="317500" algn="ctr">
              <a:lnSpc>
                <a:spcPts val="2870"/>
              </a:lnSpc>
            </a:pPr>
            <a:r>
              <a:rPr dirty="0"/>
              <a:t>«Создание</a:t>
            </a:r>
            <a:r>
              <a:rPr spc="-10" dirty="0"/>
              <a:t> </a:t>
            </a:r>
            <a:r>
              <a:rPr dirty="0"/>
              <a:t>горнолыжного курорта</a:t>
            </a:r>
            <a:r>
              <a:rPr spc="5" dirty="0"/>
              <a:t> </a:t>
            </a:r>
            <a:r>
              <a:rPr spc="-10" dirty="0"/>
              <a:t>«Барсук»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939" y="2205227"/>
            <a:ext cx="7488935" cy="28803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50442" y="5156453"/>
            <a:ext cx="3623310" cy="1146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solidFill>
                  <a:schemeClr val="tx1"/>
                </a:solidFill>
                <a:latin typeface="Century Gothic"/>
                <a:cs typeface="Century Gothic"/>
              </a:rPr>
              <a:t>Инициатор</a:t>
            </a:r>
            <a:r>
              <a:rPr sz="1050" b="1" spc="-3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b="1" dirty="0">
                <a:solidFill>
                  <a:schemeClr val="tx1"/>
                </a:solidFill>
                <a:latin typeface="Century Gothic"/>
                <a:cs typeface="Century Gothic"/>
              </a:rPr>
              <a:t>проекта </a:t>
            </a:r>
            <a:r>
              <a:rPr sz="1050" dirty="0">
                <a:solidFill>
                  <a:schemeClr val="tx1"/>
                </a:solidFill>
                <a:latin typeface="Century Gothic"/>
                <a:cs typeface="Century Gothic"/>
              </a:rPr>
              <a:t>–</a:t>
            </a:r>
            <a:r>
              <a:rPr sz="1050" spc="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tx1"/>
                </a:solidFill>
                <a:latin typeface="Century Gothic"/>
                <a:cs typeface="Century Gothic"/>
              </a:rPr>
              <a:t>ООО</a:t>
            </a:r>
            <a:r>
              <a:rPr sz="1050" spc="1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chemeClr val="tx1"/>
                </a:solidFill>
                <a:latin typeface="Century Gothic"/>
                <a:cs typeface="Century Gothic"/>
              </a:rPr>
              <a:t>«Санаторий</a:t>
            </a:r>
            <a:r>
              <a:rPr sz="1050" spc="-2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chemeClr val="tx1"/>
                </a:solidFill>
                <a:latin typeface="Century Gothic"/>
                <a:cs typeface="Century Gothic"/>
              </a:rPr>
              <a:t>Усть-Кокса»;</a:t>
            </a:r>
            <a:endParaRPr sz="105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solidFill>
                  <a:schemeClr val="tx1"/>
                </a:solidFill>
                <a:latin typeface="Century Gothic"/>
                <a:cs typeface="Century Gothic"/>
              </a:rPr>
              <a:t>Срок</a:t>
            </a:r>
            <a:r>
              <a:rPr sz="1050" b="1" spc="-10" dirty="0">
                <a:solidFill>
                  <a:schemeClr val="tx1"/>
                </a:solidFill>
                <a:latin typeface="Century Gothic"/>
                <a:cs typeface="Century Gothic"/>
              </a:rPr>
              <a:t> реализации</a:t>
            </a:r>
            <a:r>
              <a:rPr sz="1050" b="1" spc="-4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b="1" dirty="0">
                <a:solidFill>
                  <a:schemeClr val="tx1"/>
                </a:solidFill>
                <a:latin typeface="Century Gothic"/>
                <a:cs typeface="Century Gothic"/>
              </a:rPr>
              <a:t>проекта</a:t>
            </a:r>
            <a:r>
              <a:rPr sz="1050" b="1" spc="-1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tx1"/>
                </a:solidFill>
                <a:latin typeface="Century Gothic"/>
                <a:cs typeface="Century Gothic"/>
              </a:rPr>
              <a:t>–</a:t>
            </a:r>
            <a:r>
              <a:rPr sz="1050" spc="-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tx1"/>
                </a:solidFill>
                <a:latin typeface="Century Gothic"/>
                <a:cs typeface="Century Gothic"/>
              </a:rPr>
              <a:t>2021 – </a:t>
            </a:r>
            <a:r>
              <a:rPr sz="1050" spc="-10" dirty="0">
                <a:solidFill>
                  <a:schemeClr val="tx1"/>
                </a:solidFill>
                <a:latin typeface="Century Gothic"/>
                <a:cs typeface="Century Gothic"/>
              </a:rPr>
              <a:t>2031;</a:t>
            </a:r>
            <a:endParaRPr sz="105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12700" marR="91440">
              <a:lnSpc>
                <a:spcPct val="100000"/>
              </a:lnSpc>
            </a:pPr>
            <a:r>
              <a:rPr sz="1050" b="1" dirty="0">
                <a:solidFill>
                  <a:schemeClr val="tx1"/>
                </a:solidFill>
                <a:latin typeface="Century Gothic"/>
                <a:cs typeface="Century Gothic"/>
              </a:rPr>
              <a:t>Место</a:t>
            </a:r>
            <a:r>
              <a:rPr sz="1050" b="1" spc="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b="1" spc="-10" dirty="0">
                <a:solidFill>
                  <a:schemeClr val="tx1"/>
                </a:solidFill>
                <a:latin typeface="Century Gothic"/>
                <a:cs typeface="Century Gothic"/>
              </a:rPr>
              <a:t>реализации</a:t>
            </a:r>
            <a:r>
              <a:rPr sz="1050" b="1" spc="-3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b="1" dirty="0">
                <a:solidFill>
                  <a:schemeClr val="tx1"/>
                </a:solidFill>
                <a:latin typeface="Century Gothic"/>
                <a:cs typeface="Century Gothic"/>
              </a:rPr>
              <a:t>проекта</a:t>
            </a:r>
            <a:r>
              <a:rPr sz="1050" b="1" spc="-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tx1"/>
                </a:solidFill>
                <a:latin typeface="Century Gothic"/>
                <a:cs typeface="Century Gothic"/>
              </a:rPr>
              <a:t>–</a:t>
            </a:r>
            <a:r>
              <a:rPr sz="1050" spc="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tx1"/>
                </a:solidFill>
                <a:latin typeface="Century Gothic"/>
                <a:cs typeface="Century Gothic"/>
              </a:rPr>
              <a:t>МО</a:t>
            </a:r>
            <a:r>
              <a:rPr sz="1050" spc="-10" dirty="0">
                <a:solidFill>
                  <a:schemeClr val="tx1"/>
                </a:solidFill>
                <a:latin typeface="Century Gothic"/>
                <a:cs typeface="Century Gothic"/>
              </a:rPr>
              <a:t> «Усть-Коксинский район»;</a:t>
            </a:r>
            <a:endParaRPr sz="105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chemeClr val="tx1"/>
                </a:solidFill>
                <a:latin typeface="Century Gothic"/>
                <a:cs typeface="Century Gothic"/>
              </a:rPr>
              <a:t>Планируемый</a:t>
            </a:r>
            <a:r>
              <a:rPr sz="1050" b="1" spc="-4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b="1" dirty="0">
                <a:solidFill>
                  <a:schemeClr val="tx1"/>
                </a:solidFill>
                <a:latin typeface="Century Gothic"/>
                <a:cs typeface="Century Gothic"/>
              </a:rPr>
              <a:t>объем</a:t>
            </a:r>
            <a:r>
              <a:rPr sz="1050" b="1" spc="1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b="1" spc="-10" dirty="0">
                <a:solidFill>
                  <a:schemeClr val="tx1"/>
                </a:solidFill>
                <a:latin typeface="Century Gothic"/>
                <a:cs typeface="Century Gothic"/>
              </a:rPr>
              <a:t>инвестиций</a:t>
            </a:r>
            <a:r>
              <a:rPr sz="1050" b="1" spc="-3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tx1"/>
                </a:solidFill>
                <a:latin typeface="Century Gothic"/>
                <a:cs typeface="Century Gothic"/>
              </a:rPr>
              <a:t>–</a:t>
            </a:r>
            <a:r>
              <a:rPr sz="1050" spc="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tx1"/>
                </a:solidFill>
                <a:latin typeface="Century Gothic"/>
                <a:cs typeface="Century Gothic"/>
              </a:rPr>
              <a:t>7,3</a:t>
            </a:r>
            <a:r>
              <a:rPr sz="1050" spc="2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tx1"/>
                </a:solidFill>
                <a:latin typeface="Century Gothic"/>
                <a:cs typeface="Century Gothic"/>
              </a:rPr>
              <a:t>млрд.</a:t>
            </a:r>
            <a:r>
              <a:rPr sz="1050" spc="-10" dirty="0">
                <a:solidFill>
                  <a:schemeClr val="tx1"/>
                </a:solidFill>
                <a:latin typeface="Century Gothic"/>
                <a:cs typeface="Century Gothic"/>
              </a:rPr>
              <a:t> рублей;</a:t>
            </a:r>
            <a:endParaRPr sz="105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solidFill>
                  <a:schemeClr val="tx1"/>
                </a:solidFill>
                <a:latin typeface="Century Gothic"/>
                <a:cs typeface="Century Gothic"/>
              </a:rPr>
              <a:t>Количество</a:t>
            </a:r>
            <a:r>
              <a:rPr sz="1050" b="1" spc="-4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b="1" dirty="0">
                <a:solidFill>
                  <a:schemeClr val="tx1"/>
                </a:solidFill>
                <a:latin typeface="Century Gothic"/>
                <a:cs typeface="Century Gothic"/>
              </a:rPr>
              <a:t>создаваемых</a:t>
            </a:r>
            <a:r>
              <a:rPr sz="1050" b="1" spc="-4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b="1" dirty="0">
                <a:solidFill>
                  <a:schemeClr val="tx1"/>
                </a:solidFill>
                <a:latin typeface="Century Gothic"/>
                <a:cs typeface="Century Gothic"/>
              </a:rPr>
              <a:t>рабочих</a:t>
            </a:r>
            <a:r>
              <a:rPr sz="1050" b="1" spc="-3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b="1" dirty="0">
                <a:solidFill>
                  <a:schemeClr val="tx1"/>
                </a:solidFill>
                <a:latin typeface="Century Gothic"/>
                <a:cs typeface="Century Gothic"/>
              </a:rPr>
              <a:t>мест</a:t>
            </a:r>
            <a:r>
              <a:rPr sz="1050" b="1" spc="-1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tx1"/>
                </a:solidFill>
                <a:latin typeface="Century Gothic"/>
                <a:cs typeface="Century Gothic"/>
              </a:rPr>
              <a:t>–</a:t>
            </a:r>
            <a:r>
              <a:rPr sz="1050" spc="-3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sz="1050" spc="-25" dirty="0">
                <a:solidFill>
                  <a:schemeClr val="tx1"/>
                </a:solidFill>
                <a:latin typeface="Century Gothic"/>
                <a:cs typeface="Century Gothic"/>
              </a:rPr>
              <a:t>766</a:t>
            </a:r>
            <a:endParaRPr sz="105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chemeClr val="tx1"/>
                </a:solidFill>
                <a:latin typeface="Century Gothic"/>
                <a:cs typeface="Century Gothic"/>
              </a:rPr>
              <a:t>единиц;</a:t>
            </a:r>
            <a:endParaRPr sz="105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1673" y="5260594"/>
            <a:ext cx="3659504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tabLst>
                <a:tab pos="1143635" algn="l"/>
                <a:tab pos="2687320" algn="l"/>
              </a:tabLst>
            </a:pPr>
            <a:r>
              <a:rPr sz="1050" spc="-10" dirty="0">
                <a:latin typeface="Century Gothic"/>
                <a:cs typeface="Century Gothic"/>
              </a:rPr>
              <a:t>Проектом</a:t>
            </a:r>
            <a:r>
              <a:rPr sz="1050" dirty="0">
                <a:latin typeface="Century Gothic"/>
                <a:cs typeface="Century Gothic"/>
              </a:rPr>
              <a:t>	</a:t>
            </a:r>
            <a:r>
              <a:rPr sz="1050" spc="-10" dirty="0">
                <a:latin typeface="Century Gothic"/>
                <a:cs typeface="Century Gothic"/>
              </a:rPr>
              <a:t>предполагается</a:t>
            </a:r>
            <a:r>
              <a:rPr sz="1050" dirty="0">
                <a:latin typeface="Century Gothic"/>
                <a:cs typeface="Century Gothic"/>
              </a:rPr>
              <a:t>	</a:t>
            </a:r>
            <a:r>
              <a:rPr sz="1050" spc="-10" dirty="0">
                <a:latin typeface="Century Gothic"/>
                <a:cs typeface="Century Gothic"/>
              </a:rPr>
              <a:t>строительство </a:t>
            </a:r>
            <a:r>
              <a:rPr sz="1050" dirty="0">
                <a:latin typeface="Century Gothic"/>
                <a:cs typeface="Century Gothic"/>
              </a:rPr>
              <a:t>горнолыжного</a:t>
            </a:r>
            <a:r>
              <a:rPr sz="1050" spc="33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курорта</a:t>
            </a:r>
            <a:r>
              <a:rPr sz="1050" spc="33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для</a:t>
            </a:r>
            <a:r>
              <a:rPr sz="1050" spc="33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создания</a:t>
            </a:r>
            <a:r>
              <a:rPr sz="1050" spc="33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в</a:t>
            </a:r>
            <a:r>
              <a:rPr sz="1050" spc="335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Республике </a:t>
            </a:r>
            <a:r>
              <a:rPr sz="1050" dirty="0">
                <a:latin typeface="Century Gothic"/>
                <a:cs typeface="Century Gothic"/>
              </a:rPr>
              <a:t>Алтай</a:t>
            </a:r>
            <a:r>
              <a:rPr sz="1050" spc="330" dirty="0">
                <a:latin typeface="Century Gothic"/>
                <a:cs typeface="Century Gothic"/>
              </a:rPr>
              <a:t>   </a:t>
            </a:r>
            <a:r>
              <a:rPr sz="1050" spc="-10" dirty="0">
                <a:latin typeface="Century Gothic"/>
                <a:cs typeface="Century Gothic"/>
              </a:rPr>
              <a:t>спортивно-</a:t>
            </a:r>
            <a:r>
              <a:rPr sz="1050" dirty="0">
                <a:latin typeface="Century Gothic"/>
                <a:cs typeface="Century Gothic"/>
              </a:rPr>
              <a:t>туристического</a:t>
            </a:r>
            <a:r>
              <a:rPr sz="1050" spc="335" dirty="0">
                <a:latin typeface="Century Gothic"/>
                <a:cs typeface="Century Gothic"/>
              </a:rPr>
              <a:t>   </a:t>
            </a:r>
            <a:r>
              <a:rPr sz="1050" spc="-10" dirty="0">
                <a:latin typeface="Century Gothic"/>
                <a:cs typeface="Century Gothic"/>
              </a:rPr>
              <a:t>горнолыжного </a:t>
            </a:r>
            <a:r>
              <a:rPr sz="1050" dirty="0">
                <a:latin typeface="Century Gothic"/>
                <a:cs typeface="Century Gothic"/>
              </a:rPr>
              <a:t>кластера</a:t>
            </a:r>
            <a:r>
              <a:rPr sz="1050" spc="-5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международного</a:t>
            </a:r>
            <a:r>
              <a:rPr sz="1050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уровня.</a:t>
            </a:r>
            <a:endParaRPr sz="10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EB08F6C-608F-4E45-8443-5080D5A2A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438401"/>
            <a:ext cx="5105400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229599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Создан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туристско-рекреационный кластер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Каракольские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озера»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5410200" y="2927829"/>
            <a:ext cx="3581400" cy="3448587"/>
          </a:xfrm>
        </p:spPr>
        <p:txBody>
          <a:bodyPr/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Автомобильная дорога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Урлу-Аспак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Каракол» км 0+000 - км 2+000,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Автомобильная дорога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Урлу-Аспак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Каракол» на 2+000 - км 5+300,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Автомобильная дорога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Урлу-Аспак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Каракол» на км 5+300 – км 15+600, «Строительство автомобильной дороги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Балыктуюль-Балыкча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участке км 30 - км 36 (перевал Кату-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Ярык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)».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9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385682" cy="1828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 «Тюрк-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Кабай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«Создание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культурного исторического центра народов Алтая на месте слияния  рек Чуи и Катуни, включающий весь спектр услуг: образовательных, туристических, гостиничных, экскурсионных»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3581400"/>
            <a:ext cx="4724400" cy="2895600"/>
          </a:xfrm>
        </p:spPr>
        <p:txBody>
          <a:bodyPr/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Предоставлена субсидия ООО «ВАБЭСТ» в размере 2 970 тыс. рублей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установку водоснабжения и электроснабжения. Инфраструктура позволит реализовать «Концепцию развития территории слияния рек Катунь и Чуя», направленную на популяризацию этнокультурного, познавательно-образовательного туризма на территории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Онгудайского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927730-FF01-4875-B0CD-79D8174DF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90900"/>
            <a:ext cx="3962400" cy="327660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0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940" y="1447800"/>
            <a:ext cx="8230742" cy="430887"/>
          </a:xfrm>
        </p:spPr>
        <p:txBody>
          <a:bodyPr/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Легализация</a:t>
            </a:r>
            <a:r>
              <a:rPr lang="ru-RU" sz="2800" spc="-8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деятельности</a:t>
            </a:r>
            <a:r>
              <a:rPr lang="ru-RU" sz="2800" spc="-1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маломерных</a:t>
            </a:r>
            <a:r>
              <a:rPr lang="ru-RU" sz="2800" spc="-9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судов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3600" y="2151888"/>
            <a:ext cx="2971800" cy="2795637"/>
          </a:xfrm>
        </p:spPr>
        <p:txBody>
          <a:bodyPr/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pc="-10" dirty="0">
              <a:solidFill>
                <a:srgbClr val="0A236B"/>
              </a:solidFill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pc="-10" dirty="0">
              <a:solidFill>
                <a:srgbClr val="0A236B"/>
              </a:solidFill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-10" dirty="0">
                <a:solidFill>
                  <a:srgbClr val="0A236B"/>
                </a:solidFill>
              </a:rPr>
              <a:t>Осуществляют</a:t>
            </a:r>
            <a:endParaRPr lang="ru-RU" dirty="0">
              <a:solidFill>
                <a:sysClr val="windowText" lastClr="000000"/>
              </a:solidFill>
            </a:endParaRPr>
          </a:p>
          <a:p>
            <a:pPr marL="12700" marR="410845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A236B"/>
                </a:solidFill>
              </a:rPr>
              <a:t>деятельность</a:t>
            </a:r>
            <a:r>
              <a:rPr lang="ru-RU" spc="30" dirty="0">
                <a:solidFill>
                  <a:srgbClr val="0A236B"/>
                </a:solidFill>
              </a:rPr>
              <a:t> </a:t>
            </a:r>
            <a:r>
              <a:rPr lang="ru-RU" b="1" spc="-25" dirty="0">
                <a:solidFill>
                  <a:srgbClr val="0A236B"/>
                </a:solidFill>
              </a:rPr>
              <a:t>424 </a:t>
            </a:r>
            <a:r>
              <a:rPr lang="ru-RU" dirty="0">
                <a:solidFill>
                  <a:srgbClr val="0A236B"/>
                </a:solidFill>
              </a:rPr>
              <a:t>маломерных</a:t>
            </a:r>
            <a:r>
              <a:rPr lang="ru-RU" spc="-60" dirty="0">
                <a:solidFill>
                  <a:srgbClr val="0A236B"/>
                </a:solidFill>
              </a:rPr>
              <a:t> </a:t>
            </a:r>
            <a:r>
              <a:rPr lang="ru-RU" spc="-10" dirty="0">
                <a:solidFill>
                  <a:srgbClr val="0A236B"/>
                </a:solidFill>
              </a:rPr>
              <a:t>судов,</a:t>
            </a:r>
            <a:r>
              <a:rPr lang="ru-RU" spc="-85" dirty="0">
                <a:solidFill>
                  <a:srgbClr val="0A236B"/>
                </a:solidFill>
              </a:rPr>
              <a:t> </a:t>
            </a:r>
            <a:r>
              <a:rPr lang="ru-RU" spc="-25" dirty="0">
                <a:solidFill>
                  <a:srgbClr val="0A236B"/>
                </a:solidFill>
              </a:rPr>
              <a:t>из </a:t>
            </a:r>
            <a:r>
              <a:rPr lang="ru-RU" dirty="0">
                <a:solidFill>
                  <a:srgbClr val="0A236B"/>
                </a:solidFill>
              </a:rPr>
              <a:t>них</a:t>
            </a:r>
            <a:r>
              <a:rPr lang="ru-RU" spc="-15" dirty="0">
                <a:solidFill>
                  <a:srgbClr val="0A236B"/>
                </a:solidFill>
              </a:rPr>
              <a:t> </a:t>
            </a:r>
            <a:r>
              <a:rPr lang="ru-RU" b="1" dirty="0">
                <a:solidFill>
                  <a:srgbClr val="0A236B"/>
                </a:solidFill>
              </a:rPr>
              <a:t>57</a:t>
            </a:r>
            <a:r>
              <a:rPr lang="ru-RU" b="1" spc="-15" dirty="0">
                <a:solidFill>
                  <a:srgbClr val="0A236B"/>
                </a:solidFill>
              </a:rPr>
              <a:t> </a:t>
            </a:r>
            <a:r>
              <a:rPr lang="ru-RU" dirty="0">
                <a:solidFill>
                  <a:srgbClr val="0A236B"/>
                </a:solidFill>
              </a:rPr>
              <a:t>без</a:t>
            </a:r>
            <a:r>
              <a:rPr lang="ru-RU" spc="-10" dirty="0">
                <a:solidFill>
                  <a:srgbClr val="0A236B"/>
                </a:solidFill>
              </a:rPr>
              <a:t> мотора;</a:t>
            </a:r>
            <a:endParaRPr lang="ru-RU" dirty="0">
              <a:solidFill>
                <a:sysClr val="windowText" lastClr="000000"/>
              </a:solidFill>
            </a:endParaRPr>
          </a:p>
          <a:p>
            <a:pPr marL="12700" marR="612775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A236B"/>
                </a:solidFill>
              </a:rPr>
              <a:t>13</a:t>
            </a:r>
            <a:r>
              <a:rPr lang="ru-RU" b="1" spc="-25" dirty="0">
                <a:solidFill>
                  <a:srgbClr val="0A236B"/>
                </a:solidFill>
              </a:rPr>
              <a:t> </a:t>
            </a:r>
            <a:r>
              <a:rPr lang="ru-RU" dirty="0">
                <a:solidFill>
                  <a:srgbClr val="0A236B"/>
                </a:solidFill>
              </a:rPr>
              <a:t>крупных</a:t>
            </a:r>
            <a:r>
              <a:rPr lang="ru-RU" spc="-25" dirty="0">
                <a:solidFill>
                  <a:srgbClr val="0A236B"/>
                </a:solidFill>
              </a:rPr>
              <a:t> </a:t>
            </a:r>
            <a:r>
              <a:rPr lang="ru-RU" spc="-20" dirty="0">
                <a:solidFill>
                  <a:srgbClr val="0A236B"/>
                </a:solidFill>
              </a:rPr>
              <a:t>судов </a:t>
            </a:r>
            <a:r>
              <a:rPr lang="ru-RU" dirty="0">
                <a:solidFill>
                  <a:srgbClr val="0A236B"/>
                </a:solidFill>
              </a:rPr>
              <a:t>зарегистрированы</a:t>
            </a:r>
            <a:r>
              <a:rPr lang="ru-RU" spc="-35" dirty="0">
                <a:solidFill>
                  <a:srgbClr val="0A236B"/>
                </a:solidFill>
              </a:rPr>
              <a:t> </a:t>
            </a:r>
            <a:r>
              <a:rPr lang="ru-RU" spc="-50" dirty="0">
                <a:solidFill>
                  <a:srgbClr val="0A236B"/>
                </a:solidFill>
              </a:rPr>
              <a:t>в </a:t>
            </a:r>
            <a:r>
              <a:rPr lang="ru-RU" dirty="0">
                <a:solidFill>
                  <a:srgbClr val="0A236B"/>
                </a:solidFill>
              </a:rPr>
              <a:t>других</a:t>
            </a:r>
            <a:r>
              <a:rPr lang="ru-RU" spc="-50" dirty="0">
                <a:solidFill>
                  <a:srgbClr val="0A236B"/>
                </a:solidFill>
              </a:rPr>
              <a:t> </a:t>
            </a:r>
            <a:r>
              <a:rPr lang="ru-RU" spc="-10" dirty="0">
                <a:solidFill>
                  <a:srgbClr val="0A236B"/>
                </a:solidFill>
              </a:rPr>
              <a:t>регионах;</a:t>
            </a:r>
            <a:endParaRPr lang="ru-RU" dirty="0">
              <a:solidFill>
                <a:sysClr val="windowText" lastClr="000000"/>
              </a:solidFill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-20" dirty="0">
                <a:solidFill>
                  <a:srgbClr val="0A236B"/>
                </a:solidFill>
              </a:rPr>
              <a:t>теплоход</a:t>
            </a:r>
            <a:r>
              <a:rPr lang="ru-RU" spc="-35" dirty="0">
                <a:solidFill>
                  <a:srgbClr val="0A236B"/>
                </a:solidFill>
              </a:rPr>
              <a:t> </a:t>
            </a:r>
            <a:r>
              <a:rPr lang="ru-RU" dirty="0">
                <a:solidFill>
                  <a:srgbClr val="0A236B"/>
                </a:solidFill>
              </a:rPr>
              <a:t>«Пионер</a:t>
            </a:r>
            <a:r>
              <a:rPr lang="ru-RU" spc="-10" dirty="0">
                <a:solidFill>
                  <a:srgbClr val="0A236B"/>
                </a:solidFill>
              </a:rPr>
              <a:t> Алтая»</a:t>
            </a:r>
            <a:endParaRPr lang="ru-RU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151888"/>
            <a:ext cx="5472684" cy="3963924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3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317" y="1219200"/>
            <a:ext cx="8389366" cy="13716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Развитие транспортной инфраструктуры к объектам деятельности субъектов малого и среднего предпринимательства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1600" y="2934472"/>
            <a:ext cx="3810000" cy="3466327"/>
          </a:xfrm>
        </p:spPr>
        <p:txBody>
          <a:bodyPr/>
          <a:lstStyle/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Оказана государственная   </a:t>
            </a:r>
          </a:p>
          <a:p>
            <a:r>
              <a:rPr lang="ru-RU" sz="2000" dirty="0"/>
              <a:t>     поддержка в форме   </a:t>
            </a:r>
          </a:p>
          <a:p>
            <a:r>
              <a:rPr lang="ru-RU" sz="2000" dirty="0"/>
              <a:t>     субсидий 12 субъектам </a:t>
            </a:r>
          </a:p>
          <a:p>
            <a:r>
              <a:rPr lang="ru-RU" sz="2000" dirty="0"/>
              <a:t>     туристической индустрии на</a:t>
            </a:r>
          </a:p>
          <a:p>
            <a:r>
              <a:rPr lang="ru-RU" sz="2000" dirty="0"/>
              <a:t>     реализацию инвестиционных </a:t>
            </a:r>
          </a:p>
          <a:p>
            <a:r>
              <a:rPr lang="ru-RU" sz="2000" dirty="0"/>
              <a:t>     проектов по развитию   </a:t>
            </a:r>
          </a:p>
          <a:p>
            <a:r>
              <a:rPr lang="ru-RU" sz="2000" dirty="0"/>
              <a:t>     туристской инфраструктуры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1E296E33-4228-46AB-BBBB-2E4E3CB9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446675" cy="40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1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414716"/>
            <a:ext cx="3823783" cy="46050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400" y="3886200"/>
            <a:ext cx="4800600" cy="2886688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lvl="0" algn="l" rtl="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26 ед., </a:t>
            </a:r>
            <a:r>
              <a:rPr lang="ru-RU" altLang="ru-RU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лесопжарной</a:t>
            </a:r>
            <a:r>
              <a:rPr lang="ru-RU" altLang="ru-RU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техники и оборудования на сумму 46,7 млн. руб.</a:t>
            </a:r>
          </a:p>
          <a:p>
            <a:pPr lvl="0" algn="l" rtl="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altLang="ru-RU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лесовосстановления</a:t>
            </a:r>
            <a:r>
              <a:rPr lang="ru-RU" altLang="ru-RU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(естественное и искусственное) -1356 га.</a:t>
            </a:r>
          </a:p>
          <a:p>
            <a:pPr lvl="0" algn="l" rtl="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Заготовлено - 2984 кг. семян лесных растений.</a:t>
            </a:r>
          </a:p>
          <a:p>
            <a:pPr lvl="0" algn="l" rtl="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17 ед., лесохозяйственной техники и оборудования на сумму 11,2 млн. руб.</a:t>
            </a: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endParaRPr spc="-10" dirty="0"/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80469"/>
            <a:ext cx="39624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73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574</Words>
  <Application>Microsoft Office PowerPoint</Application>
  <PresentationFormat>Экран (4:3)</PresentationFormat>
  <Paragraphs>101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Century Gothic</vt:lpstr>
      <vt:lpstr>Times New Roman</vt:lpstr>
      <vt:lpstr>Arial</vt:lpstr>
      <vt:lpstr>Wingdings</vt:lpstr>
      <vt:lpstr>Office Theme</vt:lpstr>
      <vt:lpstr>Итоги выполнения Плана мероприятий по реализации программы «Сильный Алтай» за III квартал 2021 года Министерство природных ресурсов, экологии и туризма РА</vt:lpstr>
      <vt:lpstr>Презентация PowerPoint</vt:lpstr>
      <vt:lpstr>Инвестиционный проект «Всесезонный курорт «Манжерок»</vt:lpstr>
      <vt:lpstr>Инвестиционный проект «Создание горнолыжного курорта «Барсук»</vt:lpstr>
      <vt:lpstr>Создан туристско-рекреационный кластер «Каракольские озера»</vt:lpstr>
      <vt:lpstr>Проект «Тюрк-Кабай»  «Создание этно - культурного исторического центра народов Алтая на месте слияния  рек Чуи и Катуни, включающий весь спектр услуг: образовательных, туристических, гостиничных, экскурсионных» </vt:lpstr>
      <vt:lpstr>Легализация деятельности маломерных судов</vt:lpstr>
      <vt:lpstr>Развитие транспортной инфраструктуры к объектам деятельности субъектов малого и среднего предпринимательства</vt:lpstr>
      <vt:lpstr>Презентация PowerPoint</vt:lpstr>
      <vt:lpstr> Мониторинг достижения целевых показателей эффективности программы за 3 квартал 2021 г. </vt:lpstr>
      <vt:lpstr>БЛАГОДАРЮ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потенциал</dc:title>
  <dc:creator>ZM</dc:creator>
  <cp:lastModifiedBy>РА Минприроды</cp:lastModifiedBy>
  <cp:revision>37</cp:revision>
  <cp:lastPrinted>2021-12-17T02:40:49Z</cp:lastPrinted>
  <dcterms:created xsi:type="dcterms:W3CDTF">2021-11-04T06:35:35Z</dcterms:created>
  <dcterms:modified xsi:type="dcterms:W3CDTF">2021-12-17T02:43:57Z</dcterms:modified>
</cp:coreProperties>
</file>