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media/image13.jpg" ContentType="image/jpeg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6" r:id="rId3"/>
    <p:sldId id="259" r:id="rId4"/>
    <p:sldId id="263" r:id="rId5"/>
    <p:sldId id="264" r:id="rId6"/>
    <p:sldId id="268" r:id="rId7"/>
    <p:sldId id="288" r:id="rId8"/>
    <p:sldId id="270" r:id="rId9"/>
    <p:sldId id="277" r:id="rId10"/>
    <p:sldId id="285" r:id="rId11"/>
    <p:sldId id="278" r:id="rId12"/>
    <p:sldId id="273" r:id="rId13"/>
    <p:sldId id="287" r:id="rId14"/>
    <p:sldId id="272" r:id="rId15"/>
  </p:sldIdLst>
  <p:sldSz cx="9144000" cy="6858000" type="screen4x3"/>
  <p:notesSz cx="9926638" cy="6797675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6" y="-2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0;&#1083;&#1100;&#1085;&#1099;&#1081;&#1040;&#1083;&#1090;&#1072;&#1081;\2022\1&#1082;&#1074;22\&#1087;&#1088;&#1077;&#1079;&#1077;&#1085;&#1090;_1&#1082;&#1074;\&#1087;&#1088;&#1080;&#1083;&#1086;&#1078;&#1077;&#1085;&#1080;&#1077;%202022%20&#1087;&#1086;&#1082;&#1072;&#1079;&#1072;&#1090;&#1077;&#1083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0;&#1083;&#1100;&#1085;&#1099;&#1081;&#1040;&#1083;&#1090;&#1072;&#1081;\2022\1&#1082;&#1074;22\&#1087;&#1088;&#1077;&#1079;&#1077;&#1085;&#1090;_1&#1082;&#1074;\&#1087;&#1088;&#1080;&#1083;&#1086;&#1078;&#1077;&#1085;&#1080;&#1077;%202022%20&#1087;&#1086;&#1082;&#1072;&#1079;&#1072;&#1090;&#1077;&#1083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0;&#1083;&#1100;&#1085;&#1099;&#1081;&#1040;&#1083;&#1090;&#1072;&#1081;\2022\1&#1082;&#1074;22\&#1087;&#1088;&#1077;&#1079;&#1077;&#1085;&#1090;_1&#1082;&#1074;\&#1087;&#1088;&#1080;&#1083;&#1086;&#1078;&#1077;&#1085;&#1080;&#1077;%202022%20&#1087;&#1086;&#1082;&#1072;&#1079;&#1072;&#1090;&#1077;&#1083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1059690456137"/>
          <c:y val="6.9683602599359115E-2"/>
          <c:w val="0.69501788036410961"/>
          <c:h val="0.822319304851502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25-4468-BD4C-96105BF64F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1'!$E$7:$L$7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</c:spPr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1'!$E$13:$L$13</c:f>
              <c:numCache>
                <c:formatCode>0.0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 formatCode="General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816384"/>
        <c:axId val="138716864"/>
      </c:barChart>
      <c:catAx>
        <c:axId val="140816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38716864"/>
        <c:crosses val="autoZero"/>
        <c:auto val="1"/>
        <c:lblAlgn val="ctr"/>
        <c:lblOffset val="100"/>
        <c:noMultiLvlLbl val="0"/>
      </c:catAx>
      <c:valAx>
        <c:axId val="13871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81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1'!$E$7:$L$7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1'!$E$12:$L$12</c:f>
              <c:numCache>
                <c:formatCode>0.0</c:formatCode>
                <c:ptCount val="4"/>
                <c:pt idx="0" formatCode="General">
                  <c:v>2200.1559999999999</c:v>
                </c:pt>
                <c:pt idx="1">
                  <c:v>2318.6</c:v>
                </c:pt>
                <c:pt idx="2" formatCode="General">
                  <c:v>2185.9</c:v>
                </c:pt>
                <c:pt idx="3" formatCode="General">
                  <c:v>2356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434368"/>
        <c:axId val="138720320"/>
      </c:barChart>
      <c:catAx>
        <c:axId val="173434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8720320"/>
        <c:crosses val="autoZero"/>
        <c:auto val="1"/>
        <c:lblAlgn val="ctr"/>
        <c:lblOffset val="100"/>
        <c:noMultiLvlLbl val="0"/>
      </c:catAx>
      <c:valAx>
        <c:axId val="13872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434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1'!$E$7:$L$7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1'!$E$10:$L$10</c:f>
              <c:numCache>
                <c:formatCode>0.0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 formatCode="General">
                  <c:v>50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1'!$E$11:$L$11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14976"/>
        <c:axId val="155054016"/>
      </c:barChart>
      <c:catAx>
        <c:axId val="79614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5054016"/>
        <c:crosses val="autoZero"/>
        <c:auto val="1"/>
        <c:lblAlgn val="ctr"/>
        <c:lblOffset val="100"/>
        <c:noMultiLvlLbl val="0"/>
      </c:catAx>
      <c:valAx>
        <c:axId val="15505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614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E744-84E2-4FBD-B6B3-F02B063873F7}" type="datetime1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2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27235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316" y="791921"/>
            <a:ext cx="8389366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870072"/>
            <a:ext cx="7936230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410" y="1389074"/>
            <a:ext cx="7109459" cy="3322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Итоги</a:t>
            </a:r>
            <a:r>
              <a:rPr sz="4000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выполнения</a:t>
            </a:r>
            <a:r>
              <a:rPr sz="4000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Плана мероприятий</a:t>
            </a:r>
            <a:r>
              <a:rPr sz="4000" spc="-114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по</a:t>
            </a:r>
            <a:r>
              <a:rPr sz="4000" spc="-114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реализации программы</a:t>
            </a:r>
            <a:r>
              <a:rPr sz="4000" spc="-20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«Сильный</a:t>
            </a:r>
            <a:r>
              <a:rPr sz="4000" spc="-20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Алтай» </a:t>
            </a:r>
            <a:r>
              <a:rPr sz="4000" dirty="0" err="1">
                <a:solidFill>
                  <a:srgbClr val="0A236B"/>
                </a:solidFill>
                <a:latin typeface="Times New Roman"/>
                <a:cs typeface="Times New Roman"/>
              </a:rPr>
              <a:t>за</a:t>
            </a:r>
            <a:r>
              <a:rPr sz="4000" spc="-7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lang="ru-RU" sz="4000" spc="-75" dirty="0" smtClean="0">
                <a:solidFill>
                  <a:srgbClr val="0A236B"/>
                </a:solidFill>
                <a:latin typeface="Times New Roman"/>
                <a:cs typeface="Times New Roman"/>
              </a:rPr>
              <a:t>1 квартал </a:t>
            </a:r>
            <a:r>
              <a:rPr sz="4000" dirty="0" smtClean="0">
                <a:solidFill>
                  <a:srgbClr val="0A236B"/>
                </a:solidFill>
                <a:latin typeface="Times New Roman"/>
                <a:cs typeface="Times New Roman"/>
              </a:rPr>
              <a:t>202</a:t>
            </a:r>
            <a:r>
              <a:rPr lang="ru-RU" sz="4000" dirty="0" smtClean="0">
                <a:solidFill>
                  <a:srgbClr val="0A236B"/>
                </a:solidFill>
                <a:latin typeface="Times New Roman"/>
                <a:cs typeface="Times New Roman"/>
              </a:rPr>
              <a:t>2</a:t>
            </a:r>
            <a:r>
              <a:rPr sz="4000" spc="-80" dirty="0" smtClean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20" dirty="0" err="1" smtClean="0">
                <a:solidFill>
                  <a:srgbClr val="0A236B"/>
                </a:solidFill>
                <a:latin typeface="Times New Roman"/>
                <a:cs typeface="Times New Roman"/>
              </a:rPr>
              <a:t>год</a:t>
            </a:r>
            <a:r>
              <a:rPr lang="ru-RU" sz="4000" spc="-20" dirty="0" smtClean="0">
                <a:solidFill>
                  <a:srgbClr val="0A236B"/>
                </a:solidFill>
                <a:latin typeface="Times New Roman"/>
                <a:cs typeface="Times New Roman"/>
              </a:rPr>
              <a:t>а</a:t>
            </a:r>
            <a:endParaRPr sz="4000" dirty="0">
              <a:latin typeface="Times New Roman"/>
              <a:cs typeface="Times New Roman"/>
            </a:endParaRPr>
          </a:p>
          <a:p>
            <a:pPr marL="675005" marR="666750" algn="ctr">
              <a:lnSpc>
                <a:spcPct val="100000"/>
              </a:lnSpc>
              <a:spcBef>
                <a:spcPts val="45"/>
              </a:spcBef>
            </a:pPr>
            <a:r>
              <a:rPr sz="2800" i="1" spc="-10" dirty="0">
                <a:solidFill>
                  <a:srgbClr val="0A236B"/>
                </a:solidFill>
                <a:latin typeface="Times New Roman"/>
                <a:cs typeface="Times New Roman"/>
              </a:rPr>
              <a:t>Министерство</a:t>
            </a:r>
            <a:r>
              <a:rPr sz="2800" i="1" spc="-12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природных</a:t>
            </a:r>
            <a:r>
              <a:rPr sz="2800" i="1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0A236B"/>
                </a:solidFill>
                <a:latin typeface="Times New Roman"/>
                <a:cs typeface="Times New Roman"/>
              </a:rPr>
              <a:t>ресурсов,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экологии</a:t>
            </a:r>
            <a:r>
              <a:rPr sz="2800" i="1" spc="-6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и</a:t>
            </a:r>
            <a:r>
              <a:rPr sz="2800" i="1" spc="-6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туризма</a:t>
            </a:r>
            <a:r>
              <a:rPr sz="2800" i="1" spc="-8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spc="-25" dirty="0">
                <a:solidFill>
                  <a:srgbClr val="0A236B"/>
                </a:solidFill>
                <a:latin typeface="Times New Roman"/>
                <a:cs typeface="Times New Roman"/>
              </a:rPr>
              <a:t>РА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5085588"/>
            <a:ext cx="3054096" cy="14081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476" y="5009388"/>
            <a:ext cx="2474976" cy="1484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385682" cy="1828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«Тюрк-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Кабай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«Строительство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культурного исторического центра народов Алтая на месте слияния  рек Чуи и Катуни, включающий весь спектр услуг: образовательных, туристических, гостиничных, экскурсионных»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3581400"/>
            <a:ext cx="4724400" cy="2895600"/>
          </a:xfrm>
        </p:spPr>
        <p:txBody>
          <a:bodyPr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Предоставлена субсидия ООО «ВАБЭСТ» в размере 2 970 тыс. рублей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установку водоснабжения и электроснабжения. Инфраструктура позволит реализовать «Концепцию развития территории слияния рек Катунь и Чуя», направленную на популяризацию этнокультурного, познавательно-образовательного туризма на территории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Онгудайского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927730-FF01-4875-B0CD-79D8174DF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90900"/>
            <a:ext cx="3962400" cy="32766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17" y="1219200"/>
            <a:ext cx="8389366" cy="13716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Развитие транспортной инфраструктуры к объектам деятельности субъектов малого и среднего предпринимательства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0" y="2934472"/>
            <a:ext cx="3810000" cy="2462213"/>
          </a:xfrm>
        </p:spPr>
        <p:txBody>
          <a:bodyPr/>
          <a:lstStyle/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Оказана государственная   </a:t>
            </a:r>
          </a:p>
          <a:p>
            <a:r>
              <a:rPr lang="ru-RU" sz="2000" dirty="0"/>
              <a:t>     поддержка в форме   </a:t>
            </a:r>
          </a:p>
          <a:p>
            <a:r>
              <a:rPr lang="ru-RU" sz="2000" dirty="0"/>
              <a:t>     </a:t>
            </a:r>
            <a:r>
              <a:rPr lang="ru-RU" sz="2000"/>
              <a:t>субсидий </a:t>
            </a:r>
            <a:r>
              <a:rPr lang="ru-RU" sz="2000" smtClean="0"/>
              <a:t>15 </a:t>
            </a:r>
            <a:r>
              <a:rPr lang="ru-RU" sz="2000" dirty="0"/>
              <a:t>субъектам </a:t>
            </a:r>
          </a:p>
          <a:p>
            <a:r>
              <a:rPr lang="ru-RU" sz="2000" dirty="0"/>
              <a:t>     туристической индустрии на</a:t>
            </a:r>
          </a:p>
          <a:p>
            <a:r>
              <a:rPr lang="ru-RU" sz="2000" dirty="0"/>
              <a:t>     реализацию инвестиционных </a:t>
            </a:r>
          </a:p>
          <a:p>
            <a:r>
              <a:rPr lang="ru-RU" sz="2000" dirty="0"/>
              <a:t>     проектов по развитию   </a:t>
            </a:r>
          </a:p>
          <a:p>
            <a:r>
              <a:rPr lang="ru-RU" sz="2000" dirty="0"/>
              <a:t>     туристской инфраструктуры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E296E33-4228-46AB-BBBB-2E4E3CB9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446675" cy="4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1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14716"/>
            <a:ext cx="3823783" cy="4605083"/>
          </a:xfrm>
          <a:prstGeom prst="rect">
            <a:avLst/>
          </a:prstGeom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0469"/>
            <a:ext cx="39624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304800" y="3840997"/>
            <a:ext cx="4800600" cy="217880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финансирование на приобретение лесопожарной техники - 51,2 млн. руб.</a:t>
            </a:r>
          </a:p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площадь лесовосстановления – 1,6 млн. руб.</a:t>
            </a:r>
          </a:p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семян – 0,5 млн. руб.</a:t>
            </a:r>
          </a:p>
          <a:p>
            <a:pPr marL="355600" indent="-343535"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ru-RU" spc="-10" dirty="0"/>
          </a:p>
        </p:txBody>
      </p:sp>
    </p:spTree>
    <p:extLst>
      <p:ext uri="{BB962C8B-B14F-4D97-AF65-F5344CB8AC3E}">
        <p14:creationId xmlns:p14="http://schemas.microsoft.com/office/powerpoint/2010/main" val="200467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68987" cy="57606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/>
            <a:r>
              <a:rPr lang="ru-RU" sz="1600" dirty="0"/>
              <a:t>Мониторинг достижения целевых показателей 2020 </a:t>
            </a:r>
            <a:r>
              <a:rPr lang="ru-RU" sz="1600"/>
              <a:t>-</a:t>
            </a:r>
            <a:r>
              <a:rPr lang="ru-RU" sz="1600" smtClean="0"/>
              <a:t>2022 </a:t>
            </a:r>
            <a:r>
              <a:rPr lang="ru-RU" sz="1600" dirty="0"/>
              <a:t>гг.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460432" y="630932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12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148478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Доля переработанной древесины в общем объеме заготовленной древесины, в %</a:t>
            </a:r>
          </a:p>
          <a:p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82178" y="1484784"/>
            <a:ext cx="43823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Общий туристско-экскурсионный поток, тыс. посещений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221088"/>
            <a:ext cx="8630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Увеличение объёма заготовки древесины на территории Республики Алтай, в связи с проведением лесоустроительных работ, %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504268"/>
              </p:ext>
            </p:extLst>
          </p:nvPr>
        </p:nvGraphicFramePr>
        <p:xfrm>
          <a:off x="312642" y="1981200"/>
          <a:ext cx="4183158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87990"/>
              </p:ext>
            </p:extLst>
          </p:nvPr>
        </p:nvGraphicFramePr>
        <p:xfrm>
          <a:off x="4638911" y="1904271"/>
          <a:ext cx="4345632" cy="228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252669"/>
              </p:ext>
            </p:extLst>
          </p:nvPr>
        </p:nvGraphicFramePr>
        <p:xfrm>
          <a:off x="1905000" y="4682753"/>
          <a:ext cx="5181600" cy="19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787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493" y="3209290"/>
            <a:ext cx="7518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>
                <a:solidFill>
                  <a:srgbClr val="0A236B"/>
                </a:solidFill>
              </a:rPr>
              <a:t>БЛАГОДАРЮ</a:t>
            </a:r>
            <a:r>
              <a:rPr sz="4400" spc="-210" dirty="0">
                <a:solidFill>
                  <a:srgbClr val="0A236B"/>
                </a:solidFill>
              </a:rPr>
              <a:t> </a:t>
            </a:r>
            <a:r>
              <a:rPr sz="4400" dirty="0">
                <a:solidFill>
                  <a:srgbClr val="0A236B"/>
                </a:solidFill>
              </a:rPr>
              <a:t>ЗА</a:t>
            </a:r>
            <a:r>
              <a:rPr sz="4400" spc="-200" dirty="0">
                <a:solidFill>
                  <a:srgbClr val="0A236B"/>
                </a:solidFill>
              </a:rPr>
              <a:t> </a:t>
            </a:r>
            <a:r>
              <a:rPr sz="4400" spc="-65" dirty="0">
                <a:solidFill>
                  <a:srgbClr val="0A236B"/>
                </a:solidFill>
              </a:rPr>
              <a:t>ВНИМАНИЕ</a:t>
            </a:r>
            <a:endParaRPr sz="4400"/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9964409"/>
              </p:ext>
            </p:extLst>
          </p:nvPr>
        </p:nvGraphicFramePr>
        <p:xfrm>
          <a:off x="1043608" y="476672"/>
          <a:ext cx="6275040" cy="530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09800" y="2133600"/>
            <a:ext cx="3631122" cy="1809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</a:t>
            </a:r>
            <a:endParaRPr lang="ru-RU" sz="4800" b="1" dirty="0">
              <a:solidFill>
                <a:srgbClr val="FF000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мероприятий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35</a:t>
            </a:r>
            <a:r>
              <a:rPr lang="ru-RU" sz="24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контрольных точек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916832"/>
            <a:ext cx="23762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3/</a:t>
            </a:r>
            <a:r>
              <a:rPr lang="ru-RU" dirty="0" smtClean="0"/>
              <a:t> 6 контрольных точек</a:t>
            </a:r>
            <a:endParaRPr lang="ru-RU" dirty="0"/>
          </a:p>
          <a:p>
            <a:pPr algn="ctr"/>
            <a:r>
              <a:rPr lang="ru-RU" sz="1600" dirty="0">
                <a:latin typeface="Century Gothic" panose="020B0502020202020204" pitchFamily="34" charset="0"/>
              </a:rPr>
              <a:t>мероприятие </a:t>
            </a:r>
            <a:r>
              <a:rPr lang="ru-RU" sz="1600" dirty="0" smtClean="0">
                <a:latin typeface="Century Gothic" panose="020B0502020202020204" pitchFamily="34" charset="0"/>
              </a:rPr>
              <a:t>завершены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051" y="4419600"/>
            <a:ext cx="3510898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3/</a:t>
            </a:r>
            <a:r>
              <a:rPr lang="ru-RU" sz="3200" dirty="0" smtClean="0"/>
              <a:t> </a:t>
            </a:r>
            <a:r>
              <a:rPr lang="ru-RU" dirty="0" smtClean="0"/>
              <a:t>5 контрольных точек</a:t>
            </a: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1600" dirty="0" smtClean="0">
                <a:latin typeface="Century Gothic" panose="020B0502020202020204" pitchFamily="34" charset="0"/>
              </a:rPr>
              <a:t>переходящее </a:t>
            </a:r>
            <a:r>
              <a:rPr lang="ru-RU" sz="1600" dirty="0">
                <a:latin typeface="Century Gothic" panose="020B0502020202020204" pitchFamily="34" charset="0"/>
              </a:rPr>
              <a:t>с 2020 г</a:t>
            </a:r>
            <a:r>
              <a:rPr lang="ru-RU" sz="1600" dirty="0" smtClean="0">
                <a:latin typeface="Century Gothic" panose="020B0502020202020204" pitchFamily="34" charset="0"/>
              </a:rPr>
              <a:t>. и 2021 г., </a:t>
            </a:r>
          </a:p>
          <a:p>
            <a:pPr lvl="0" algn="ctr"/>
            <a:r>
              <a:rPr lang="ru-RU" dirty="0" smtClean="0"/>
              <a:t>2 имеют риск не исполнения</a:t>
            </a:r>
            <a:r>
              <a:rPr lang="ru-RU" sz="1600" dirty="0" smtClean="0">
                <a:latin typeface="Century Gothic" panose="020B0502020202020204" pitchFamily="34" charset="0"/>
              </a:rPr>
              <a:t>,</a:t>
            </a:r>
          </a:p>
          <a:p>
            <a:pPr lvl="0" algn="ctr"/>
            <a:r>
              <a:rPr lang="ru-RU" sz="1600" dirty="0" smtClean="0">
                <a:latin typeface="Century Gothic" panose="020B0502020202020204" pitchFamily="34" charset="0"/>
              </a:rPr>
              <a:t>предложение - исключить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7504" y="6293956"/>
            <a:ext cx="8928100" cy="427520"/>
          </a:xfrm>
          <a:prstGeom prst="rect">
            <a:avLst/>
          </a:prstGeom>
          <a:solidFill>
            <a:srgbClr val="0097CC"/>
          </a:solidFill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развития «Сильный Алтай»: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дорожной карты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642682" y="632393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17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228184" y="3789040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Century Gothic" panose="020B0502020202020204" pitchFamily="34" charset="0"/>
            </a:endParaRPr>
          </a:p>
          <a:p>
            <a:pPr algn="ctr"/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10596" y="1681063"/>
            <a:ext cx="348524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4</a:t>
            </a:r>
            <a:r>
              <a:rPr lang="ru-RU" sz="3200" dirty="0" smtClean="0"/>
              <a:t> </a:t>
            </a:r>
            <a:r>
              <a:rPr lang="ru-RU" dirty="0" smtClean="0"/>
              <a:t>/9 </a:t>
            </a:r>
            <a:r>
              <a:rPr lang="ru-RU" dirty="0"/>
              <a:t>контрольных точек</a:t>
            </a: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dirty="0"/>
              <a:t>срок реализации не наступил, </a:t>
            </a:r>
          </a:p>
          <a:p>
            <a:pPr algn="ctr"/>
            <a:r>
              <a:rPr lang="ru-RU" dirty="0"/>
              <a:t>1 в работе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6041" y="4204538"/>
            <a:ext cx="3773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5</a:t>
            </a:r>
            <a:r>
              <a:rPr lang="ru-RU" sz="3200" dirty="0" smtClean="0">
                <a:latin typeface="Century Gothic" panose="020B0502020202020204" pitchFamily="34" charset="0"/>
              </a:rPr>
              <a:t> </a:t>
            </a:r>
            <a:r>
              <a:rPr lang="ru-RU" dirty="0"/>
              <a:t>/5 исполнены, </a:t>
            </a:r>
            <a:r>
              <a:rPr lang="ru-RU" dirty="0" smtClean="0"/>
              <a:t>6 в работе, </a:t>
            </a:r>
          </a:p>
          <a:p>
            <a:pPr algn="ctr"/>
            <a:r>
              <a:rPr lang="ru-RU" dirty="0" smtClean="0"/>
              <a:t>по 1 - предложение об исключении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93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5175" y="1321688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64832" y="790447"/>
            <a:ext cx="1433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entury Gothic"/>
              <a:cs typeface="Century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7509"/>
              </p:ext>
            </p:extLst>
          </p:nvPr>
        </p:nvGraphicFramePr>
        <p:xfrm>
          <a:off x="261289" y="3914521"/>
          <a:ext cx="8608060" cy="2941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2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2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Источники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финансирования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3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 квартал </a:t>
                      </a:r>
                      <a:r>
                        <a:rPr sz="13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300" b="1" spc="-5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План</a:t>
                      </a:r>
                      <a:r>
                        <a:rPr sz="1300" b="1" spc="-3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ru-RU"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тыс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300" b="1" spc="-4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руб.)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факт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01.</a:t>
                      </a:r>
                      <a:r>
                        <a:rPr lang="ru-RU" sz="1300" b="1" spc="-1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04</a:t>
                      </a:r>
                      <a:r>
                        <a:rPr sz="1300" b="1" spc="-1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.202</a:t>
                      </a:r>
                      <a:r>
                        <a:rPr lang="ru-RU"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ru-RU"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тыс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300" b="1" spc="-4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руб.)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кассовое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исполнение,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985" marR="39751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r>
                        <a:rPr sz="1300" b="1" spc="30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(за</a:t>
                      </a:r>
                      <a:r>
                        <a:rPr sz="1300" b="1" spc="-1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счет</a:t>
                      </a:r>
                      <a:r>
                        <a:rPr sz="1300" b="1" spc="-1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всех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источников)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103 923,2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50 505,1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48,6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федеральный</a:t>
                      </a:r>
                      <a:r>
                        <a:rPr sz="1300" b="1" spc="-8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бюджет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103 418,1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300" b="1" spc="-2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50 000,0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48,3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85" marR="64071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республиканский бюджет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505,1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505,1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местные</a:t>
                      </a:r>
                      <a:r>
                        <a:rPr sz="1300" b="1" spc="-7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бюджеты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внебюджетные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  <a:p>
                      <a:pPr marL="6985">
                        <a:lnSpc>
                          <a:spcPts val="1465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источники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83639" y="1592695"/>
            <a:ext cx="8907780" cy="2080260"/>
            <a:chOff x="236220" y="1591055"/>
            <a:chExt cx="2757170" cy="20802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" y="1591055"/>
              <a:ext cx="2756916" cy="20802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8" y="1798319"/>
              <a:ext cx="2691384" cy="17266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4" y="1618487"/>
              <a:ext cx="2667000" cy="199034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3462" y="1618487"/>
            <a:ext cx="8708137" cy="1990343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3461" y="1720840"/>
            <a:ext cx="8708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860" marR="142240" lvl="0" indent="55244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-10" normalizeH="0" baseline="0" noProof="0" dirty="0">
                <a:ln>
                  <a:noFill/>
                </a:ln>
                <a:solidFill>
                  <a:srgbClr val="0A236B"/>
                </a:solidFill>
                <a:effectLst/>
                <a:uLnTx/>
                <a:uFillTx/>
                <a:latin typeface="Century Gothic"/>
                <a:cs typeface="Century Gothic"/>
              </a:rPr>
              <a:t>Объем финансирования, предусмотренный Планом мероприятий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16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3999" cy="5145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" y="1627632"/>
            <a:ext cx="8805672" cy="5032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7207" rIns="0" bIns="0" rtlCol="0">
            <a:spAutoFit/>
          </a:bodyPr>
          <a:lstStyle/>
          <a:p>
            <a:pPr marL="431800" algn="ctr">
              <a:lnSpc>
                <a:spcPts val="2870"/>
              </a:lnSpc>
              <a:spcBef>
                <a:spcPts val="100"/>
              </a:spcBef>
            </a:pPr>
            <a:r>
              <a:rPr dirty="0"/>
              <a:t>Инвестиционный</a:t>
            </a:r>
            <a:r>
              <a:rPr spc="-75" dirty="0"/>
              <a:t> </a:t>
            </a:r>
            <a:r>
              <a:rPr spc="-10" dirty="0"/>
              <a:t>проект</a:t>
            </a:r>
          </a:p>
          <a:p>
            <a:pPr marL="430530" algn="ctr">
              <a:lnSpc>
                <a:spcPts val="2870"/>
              </a:lnSpc>
            </a:pPr>
            <a:r>
              <a:rPr dirty="0"/>
              <a:t>«Всесезонный</a:t>
            </a:r>
            <a:r>
              <a:rPr spc="-60" dirty="0"/>
              <a:t> </a:t>
            </a:r>
            <a:r>
              <a:rPr dirty="0"/>
              <a:t>курорт</a:t>
            </a:r>
            <a:r>
              <a:rPr spc="-35" dirty="0"/>
              <a:t> </a:t>
            </a:r>
            <a:r>
              <a:rPr spc="-10" dirty="0"/>
              <a:t>«Манжерок»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0442" y="5116448"/>
            <a:ext cx="345122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entury Gothic"/>
                <a:cs typeface="Century Gothic"/>
              </a:rPr>
              <a:t>Инициатор</a:t>
            </a:r>
            <a:r>
              <a:rPr sz="1100" b="1" spc="-45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проекта</a:t>
            </a:r>
            <a:r>
              <a:rPr sz="1100" b="1" spc="-4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ООО</a:t>
            </a:r>
            <a:r>
              <a:rPr sz="1100" spc="-4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«ВК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«Манжерок»;</a:t>
            </a:r>
            <a:endParaRPr sz="1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entury Gothic"/>
                <a:cs typeface="Century Gothic"/>
              </a:rPr>
              <a:t>Срок</a:t>
            </a:r>
            <a:r>
              <a:rPr sz="1100" b="1" spc="-35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реализации</a:t>
            </a:r>
            <a:r>
              <a:rPr sz="1100" b="1" spc="-35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проекта</a:t>
            </a:r>
            <a:r>
              <a:rPr sz="1100" b="1" spc="-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2021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10" dirty="0">
                <a:latin typeface="Century Gothic"/>
                <a:cs typeface="Century Gothic"/>
              </a:rPr>
              <a:t> 2035;</a:t>
            </a:r>
            <a:endParaRPr sz="11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Century Gothic"/>
                <a:cs typeface="Century Gothic"/>
              </a:rPr>
              <a:t>Место</a:t>
            </a:r>
            <a:r>
              <a:rPr sz="1100" b="1" spc="-50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реализации</a:t>
            </a:r>
            <a:r>
              <a:rPr sz="1100" b="1" spc="-25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проекта</a:t>
            </a:r>
            <a:r>
              <a:rPr sz="1100" b="1" spc="-4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МО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«Майминский район»;</a:t>
            </a:r>
            <a:endParaRPr sz="1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entury Gothic"/>
                <a:cs typeface="Century Gothic"/>
              </a:rPr>
              <a:t>Планируемый</a:t>
            </a:r>
            <a:r>
              <a:rPr sz="1100" b="1" spc="-50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объем</a:t>
            </a:r>
            <a:r>
              <a:rPr sz="1100" b="1" spc="-50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инвестиций</a:t>
            </a:r>
            <a:r>
              <a:rPr sz="1100" b="1" spc="-3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lang="ru-RU" sz="1100" spc="-35" dirty="0">
                <a:latin typeface="Century Gothic"/>
                <a:cs typeface="Century Gothic"/>
              </a:rPr>
              <a:t>4 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млрд.</a:t>
            </a:r>
            <a:endParaRPr sz="1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entury Gothic"/>
                <a:cs typeface="Century Gothic"/>
              </a:rPr>
              <a:t>рублей;</a:t>
            </a:r>
            <a:endParaRPr sz="1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entury Gothic"/>
                <a:cs typeface="Century Gothic"/>
              </a:rPr>
              <a:t>Количество</a:t>
            </a:r>
            <a:r>
              <a:rPr sz="1100" b="1" spc="-25" dirty="0">
                <a:latin typeface="Century Gothic"/>
                <a:cs typeface="Century Gothic"/>
              </a:rPr>
              <a:t> </a:t>
            </a:r>
            <a:r>
              <a:rPr sz="1100" b="1" spc="-10" dirty="0">
                <a:latin typeface="Century Gothic"/>
                <a:cs typeface="Century Gothic"/>
              </a:rPr>
              <a:t>создаваемых</a:t>
            </a:r>
            <a:r>
              <a:rPr sz="1100" b="1" spc="-40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рабочих</a:t>
            </a:r>
            <a:r>
              <a:rPr sz="1100" b="1" spc="-30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мест</a:t>
            </a:r>
            <a:r>
              <a:rPr sz="1100" b="1" spc="-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5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126</a:t>
            </a:r>
            <a:endParaRPr sz="1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entury Gothic"/>
                <a:cs typeface="Century Gothic"/>
              </a:rPr>
              <a:t>единиц;</a:t>
            </a:r>
            <a:endParaRPr sz="1100" dirty="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588" y="1988820"/>
            <a:ext cx="7200900" cy="30175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27701" y="5038089"/>
            <a:ext cx="32270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5830" algn="l"/>
                <a:tab pos="2256155" algn="l"/>
              </a:tabLst>
            </a:pPr>
            <a:r>
              <a:rPr sz="1050" spc="-10" dirty="0">
                <a:latin typeface="Century Gothic"/>
                <a:cs typeface="Century Gothic"/>
              </a:rPr>
              <a:t>Проектом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предусмотрено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строительство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7701" y="5197805"/>
            <a:ext cx="3227070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entury Gothic"/>
                <a:cs typeface="Century Gothic"/>
              </a:rPr>
              <a:t>современного</a:t>
            </a:r>
            <a:r>
              <a:rPr sz="1050" spc="8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гостиничного</a:t>
            </a:r>
            <a:r>
              <a:rPr sz="1050" spc="9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комплекса</a:t>
            </a:r>
            <a:r>
              <a:rPr sz="1050" spc="8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4*+,</a:t>
            </a:r>
            <a:r>
              <a:rPr sz="1050" spc="85" dirty="0">
                <a:latin typeface="Century Gothic"/>
                <a:cs typeface="Century Gothic"/>
              </a:rPr>
              <a:t> </a:t>
            </a:r>
            <a:r>
              <a:rPr sz="1050" spc="-50" dirty="0">
                <a:latin typeface="Century Gothic"/>
                <a:cs typeface="Century Gothic"/>
              </a:rPr>
              <a:t>а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Century Gothic"/>
                <a:cs typeface="Century Gothic"/>
              </a:rPr>
              <a:t>также сопутствующей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инфраструктуры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-20" dirty="0">
                <a:latin typeface="Century Gothic"/>
                <a:cs typeface="Century Gothic"/>
              </a:rPr>
              <a:t>нему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7701" y="5518505"/>
            <a:ext cx="3228340" cy="98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entury Gothic"/>
                <a:cs typeface="Century Gothic"/>
              </a:rPr>
              <a:t>с</a:t>
            </a:r>
            <a:r>
              <a:rPr sz="1050" spc="22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круглогодичным</a:t>
            </a:r>
            <a:r>
              <a:rPr sz="1050" spc="21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оказанием</a:t>
            </a:r>
            <a:r>
              <a:rPr sz="1050" spc="21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рекреационно- </a:t>
            </a:r>
            <a:r>
              <a:rPr sz="1050" dirty="0">
                <a:latin typeface="Century Gothic"/>
                <a:cs typeface="Century Gothic"/>
              </a:rPr>
              <a:t>развлекательных</a:t>
            </a:r>
            <a:r>
              <a:rPr sz="1050" spc="11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услуг,</a:t>
            </a:r>
            <a:r>
              <a:rPr sz="1050" spc="10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развитие</a:t>
            </a:r>
            <a:r>
              <a:rPr sz="1050" spc="114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горнолыжной </a:t>
            </a:r>
            <a:r>
              <a:rPr sz="1050" dirty="0">
                <a:latin typeface="Century Gothic"/>
                <a:cs typeface="Century Gothic"/>
              </a:rPr>
              <a:t>зоны</a:t>
            </a:r>
            <a:r>
              <a:rPr sz="1050" spc="16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катания</a:t>
            </a:r>
            <a:r>
              <a:rPr sz="1050" spc="16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до</a:t>
            </a:r>
            <a:r>
              <a:rPr sz="1050" spc="17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20</a:t>
            </a:r>
            <a:r>
              <a:rPr sz="1050" spc="17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км</a:t>
            </a:r>
            <a:r>
              <a:rPr sz="1050" spc="16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общей</a:t>
            </a:r>
            <a:r>
              <a:rPr sz="1050" spc="17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протяженности </a:t>
            </a:r>
            <a:r>
              <a:rPr sz="1050" dirty="0">
                <a:latin typeface="Century Gothic"/>
                <a:cs typeface="Century Gothic"/>
              </a:rPr>
              <a:t>горнолыжных</a:t>
            </a:r>
            <a:r>
              <a:rPr sz="1050" spc="135" dirty="0">
                <a:latin typeface="Century Gothic"/>
                <a:cs typeface="Century Gothic"/>
              </a:rPr>
              <a:t>  </a:t>
            </a:r>
            <a:r>
              <a:rPr sz="1050" dirty="0">
                <a:latin typeface="Century Gothic"/>
                <a:cs typeface="Century Gothic"/>
              </a:rPr>
              <a:t>трасс,</a:t>
            </a:r>
            <a:r>
              <a:rPr sz="1050" spc="130" dirty="0">
                <a:latin typeface="Century Gothic"/>
                <a:cs typeface="Century Gothic"/>
              </a:rPr>
              <a:t>  </a:t>
            </a:r>
            <a:r>
              <a:rPr sz="1050" dirty="0">
                <a:latin typeface="Century Gothic"/>
                <a:cs typeface="Century Gothic"/>
              </a:rPr>
              <a:t>увеличение</a:t>
            </a:r>
            <a:r>
              <a:rPr sz="1050" spc="130" dirty="0">
                <a:latin typeface="Century Gothic"/>
                <a:cs typeface="Century Gothic"/>
              </a:rPr>
              <a:t>  </a:t>
            </a:r>
            <a:r>
              <a:rPr sz="1050" spc="-10" dirty="0">
                <a:latin typeface="Century Gothic"/>
                <a:cs typeface="Century Gothic"/>
              </a:rPr>
              <a:t>количества </a:t>
            </a:r>
            <a:r>
              <a:rPr sz="1050" dirty="0">
                <a:latin typeface="Century Gothic"/>
                <a:cs typeface="Century Gothic"/>
              </a:rPr>
              <a:t>мест</a:t>
            </a:r>
            <a:r>
              <a:rPr sz="1050" spc="32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в</a:t>
            </a:r>
            <a:r>
              <a:rPr sz="1050" spc="32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коллективных</a:t>
            </a:r>
            <a:r>
              <a:rPr sz="1050" spc="32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средствах</a:t>
            </a:r>
            <a:r>
              <a:rPr sz="1050" spc="32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размещения </a:t>
            </a:r>
            <a:r>
              <a:rPr sz="1050" dirty="0">
                <a:latin typeface="Century Gothic"/>
                <a:cs typeface="Century Gothic"/>
              </a:rPr>
              <a:t>курорта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в</a:t>
            </a:r>
            <a:r>
              <a:rPr sz="1050" spc="27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4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раза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до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300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номеров</a:t>
            </a:r>
            <a:endParaRPr sz="10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C2F317C1-40E8-4B88-B349-E84A4C33E2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9D0367-8ADB-4D7A-A801-B7D663397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1447800"/>
            <a:ext cx="8500534" cy="493395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5754AF98-FB7F-4674-B544-E46E4942802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432901" y="254569"/>
            <a:ext cx="8389366" cy="1114586"/>
          </a:xfrm>
          <a:prstGeom prst="rect">
            <a:avLst/>
          </a:prstGeom>
        </p:spPr>
        <p:txBody>
          <a:bodyPr vert="horz" wrap="square" lIns="0" tIns="367207" rIns="0" bIns="0" rtlCol="0">
            <a:spAutoFit/>
          </a:bodyPr>
          <a:lstStyle/>
          <a:p>
            <a:pPr marL="431800" algn="ctr">
              <a:lnSpc>
                <a:spcPts val="2870"/>
              </a:lnSpc>
              <a:spcBef>
                <a:spcPts val="100"/>
              </a:spcBef>
            </a:pPr>
            <a:r>
              <a:rPr dirty="0"/>
              <a:t>Инвестиционный</a:t>
            </a:r>
            <a:r>
              <a:rPr spc="-75" dirty="0"/>
              <a:t> </a:t>
            </a:r>
            <a:r>
              <a:rPr spc="-10" dirty="0"/>
              <a:t>проект</a:t>
            </a:r>
          </a:p>
          <a:p>
            <a:pPr marL="430530" algn="ctr">
              <a:lnSpc>
                <a:spcPts val="2870"/>
              </a:lnSpc>
            </a:pPr>
            <a:r>
              <a:rPr dirty="0" smtClean="0"/>
              <a:t>«</a:t>
            </a:r>
            <a:r>
              <a:rPr lang="ru-RU" dirty="0" smtClean="0"/>
              <a:t>ГЛК «</a:t>
            </a:r>
            <a:r>
              <a:rPr lang="ru-RU" dirty="0" err="1" smtClean="0"/>
              <a:t>Телецкий</a:t>
            </a:r>
            <a:r>
              <a:rPr spc="-10" dirty="0" smtClean="0"/>
              <a:t>»</a:t>
            </a: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49874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3582" rIns="0" bIns="0" rtlCol="0">
            <a:spAutoFit/>
          </a:bodyPr>
          <a:lstStyle/>
          <a:p>
            <a:pPr marL="318135" algn="ctr">
              <a:lnSpc>
                <a:spcPts val="2870"/>
              </a:lnSpc>
              <a:spcBef>
                <a:spcPts val="100"/>
              </a:spcBef>
            </a:pPr>
            <a:r>
              <a:rPr dirty="0"/>
              <a:t>Инвестиционный</a:t>
            </a:r>
            <a:r>
              <a:rPr spc="-75" dirty="0"/>
              <a:t> </a:t>
            </a:r>
            <a:r>
              <a:rPr spc="-10" dirty="0"/>
              <a:t>проект</a:t>
            </a:r>
          </a:p>
          <a:p>
            <a:pPr marL="317500" algn="ctr">
              <a:lnSpc>
                <a:spcPts val="2870"/>
              </a:lnSpc>
            </a:pPr>
            <a:r>
              <a:rPr dirty="0"/>
              <a:t>«Создание</a:t>
            </a:r>
            <a:r>
              <a:rPr spc="-10" dirty="0"/>
              <a:t> </a:t>
            </a:r>
            <a:r>
              <a:rPr dirty="0"/>
              <a:t>горнолыжного курорта</a:t>
            </a:r>
            <a:r>
              <a:rPr spc="5" dirty="0"/>
              <a:t> </a:t>
            </a:r>
            <a:r>
              <a:rPr spc="-10" dirty="0"/>
              <a:t>«Барсук»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39" y="2205227"/>
            <a:ext cx="7488935" cy="28803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50442" y="5156453"/>
            <a:ext cx="3623310" cy="114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Century Gothic"/>
                <a:cs typeface="Century Gothic"/>
              </a:rPr>
              <a:t>Инициатор</a:t>
            </a:r>
            <a:r>
              <a:rPr sz="1050" b="1" spc="-30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проекта </a:t>
            </a:r>
            <a:r>
              <a:rPr sz="1050" dirty="0">
                <a:latin typeface="Century Gothic"/>
                <a:cs typeface="Century Gothic"/>
              </a:rPr>
              <a:t>–</a:t>
            </a:r>
            <a:r>
              <a:rPr sz="1050" spc="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ООО</a:t>
            </a:r>
            <a:r>
              <a:rPr sz="1050" spc="1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«Санаторий</a:t>
            </a:r>
            <a:r>
              <a:rPr sz="1050" spc="-2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Усть-Кокса»;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Century Gothic"/>
                <a:cs typeface="Century Gothic"/>
              </a:rPr>
              <a:t>Срок</a:t>
            </a:r>
            <a:r>
              <a:rPr sz="1050" b="1" spc="-10" dirty="0">
                <a:latin typeface="Century Gothic"/>
                <a:cs typeface="Century Gothic"/>
              </a:rPr>
              <a:t> реализации</a:t>
            </a:r>
            <a:r>
              <a:rPr sz="1050" b="1" spc="-40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проекта</a:t>
            </a:r>
            <a:r>
              <a:rPr sz="1050" b="1" spc="-1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–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2021 – </a:t>
            </a:r>
            <a:r>
              <a:rPr sz="1050" spc="-10" dirty="0">
                <a:latin typeface="Century Gothic"/>
                <a:cs typeface="Century Gothic"/>
              </a:rPr>
              <a:t>2031;</a:t>
            </a:r>
            <a:endParaRPr sz="1050">
              <a:latin typeface="Century Gothic"/>
              <a:cs typeface="Century Gothic"/>
            </a:endParaRPr>
          </a:p>
          <a:p>
            <a:pPr marL="12700" marR="91440">
              <a:lnSpc>
                <a:spcPct val="100000"/>
              </a:lnSpc>
            </a:pPr>
            <a:r>
              <a:rPr sz="1050" b="1" dirty="0">
                <a:latin typeface="Century Gothic"/>
                <a:cs typeface="Century Gothic"/>
              </a:rPr>
              <a:t>Место</a:t>
            </a:r>
            <a:r>
              <a:rPr sz="1050" b="1" spc="5" dirty="0">
                <a:latin typeface="Century Gothic"/>
                <a:cs typeface="Century Gothic"/>
              </a:rPr>
              <a:t> </a:t>
            </a:r>
            <a:r>
              <a:rPr sz="1050" b="1" spc="-10" dirty="0">
                <a:latin typeface="Century Gothic"/>
                <a:cs typeface="Century Gothic"/>
              </a:rPr>
              <a:t>реализации</a:t>
            </a:r>
            <a:r>
              <a:rPr sz="1050" b="1" spc="-30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проекта</a:t>
            </a:r>
            <a:r>
              <a:rPr sz="1050" b="1" spc="-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–</a:t>
            </a:r>
            <a:r>
              <a:rPr sz="1050" spc="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МО</a:t>
            </a:r>
            <a:r>
              <a:rPr sz="1050" spc="-10" dirty="0">
                <a:latin typeface="Century Gothic"/>
                <a:cs typeface="Century Gothic"/>
              </a:rPr>
              <a:t> «Усть-Коксинский район»;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b="1" spc="-10" dirty="0">
                <a:latin typeface="Century Gothic"/>
                <a:cs typeface="Century Gothic"/>
              </a:rPr>
              <a:t>Планируемый</a:t>
            </a:r>
            <a:r>
              <a:rPr sz="1050" b="1" spc="-45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объем</a:t>
            </a:r>
            <a:r>
              <a:rPr sz="1050" b="1" spc="15" dirty="0">
                <a:latin typeface="Century Gothic"/>
                <a:cs typeface="Century Gothic"/>
              </a:rPr>
              <a:t> </a:t>
            </a:r>
            <a:r>
              <a:rPr sz="1050" b="1" spc="-10" dirty="0">
                <a:latin typeface="Century Gothic"/>
                <a:cs typeface="Century Gothic"/>
              </a:rPr>
              <a:t>инвестиций</a:t>
            </a:r>
            <a:r>
              <a:rPr sz="1050" b="1" spc="-3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–</a:t>
            </a:r>
            <a:r>
              <a:rPr sz="1050" spc="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7,3</a:t>
            </a:r>
            <a:r>
              <a:rPr sz="1050" spc="2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млрд.</a:t>
            </a:r>
            <a:r>
              <a:rPr sz="1050" spc="-10" dirty="0">
                <a:latin typeface="Century Gothic"/>
                <a:cs typeface="Century Gothic"/>
              </a:rPr>
              <a:t> рублей;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Century Gothic"/>
                <a:cs typeface="Century Gothic"/>
              </a:rPr>
              <a:t>Количество</a:t>
            </a:r>
            <a:r>
              <a:rPr sz="1050" b="1" spc="-40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создаваемых</a:t>
            </a:r>
            <a:r>
              <a:rPr sz="1050" b="1" spc="-45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рабочих</a:t>
            </a:r>
            <a:r>
              <a:rPr sz="1050" b="1" spc="-35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мест</a:t>
            </a:r>
            <a:r>
              <a:rPr sz="1050" b="1" spc="-1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–</a:t>
            </a:r>
            <a:r>
              <a:rPr sz="1050" spc="-35" dirty="0">
                <a:latin typeface="Century Gothic"/>
                <a:cs typeface="Century Gothic"/>
              </a:rPr>
              <a:t> </a:t>
            </a:r>
            <a:r>
              <a:rPr sz="1050" spc="-25" dirty="0">
                <a:latin typeface="Century Gothic"/>
                <a:cs typeface="Century Gothic"/>
              </a:rPr>
              <a:t>766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latin typeface="Century Gothic"/>
                <a:cs typeface="Century Gothic"/>
              </a:rPr>
              <a:t>единиц;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1673" y="5260594"/>
            <a:ext cx="3659504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1143635" algn="l"/>
                <a:tab pos="2687320" algn="l"/>
              </a:tabLst>
            </a:pPr>
            <a:r>
              <a:rPr sz="1050" spc="-10" dirty="0">
                <a:latin typeface="Century Gothic"/>
                <a:cs typeface="Century Gothic"/>
              </a:rPr>
              <a:t>Проектом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предполагается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строительство </a:t>
            </a:r>
            <a:r>
              <a:rPr sz="1050" dirty="0">
                <a:latin typeface="Century Gothic"/>
                <a:cs typeface="Century Gothic"/>
              </a:rPr>
              <a:t>горнолыжного</a:t>
            </a:r>
            <a:r>
              <a:rPr sz="1050" spc="33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курорта</a:t>
            </a:r>
            <a:r>
              <a:rPr sz="1050" spc="33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для</a:t>
            </a:r>
            <a:r>
              <a:rPr sz="1050" spc="33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создания</a:t>
            </a:r>
            <a:r>
              <a:rPr sz="1050" spc="33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в</a:t>
            </a:r>
            <a:r>
              <a:rPr sz="1050" spc="33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Республике </a:t>
            </a:r>
            <a:r>
              <a:rPr sz="1050" dirty="0">
                <a:latin typeface="Century Gothic"/>
                <a:cs typeface="Century Gothic"/>
              </a:rPr>
              <a:t>Алтай</a:t>
            </a:r>
            <a:r>
              <a:rPr sz="1050" spc="330" dirty="0">
                <a:latin typeface="Century Gothic"/>
                <a:cs typeface="Century Gothic"/>
              </a:rPr>
              <a:t>   </a:t>
            </a:r>
            <a:r>
              <a:rPr sz="1050" spc="-10" dirty="0">
                <a:latin typeface="Century Gothic"/>
                <a:cs typeface="Century Gothic"/>
              </a:rPr>
              <a:t>спортивно-</a:t>
            </a:r>
            <a:r>
              <a:rPr sz="1050" dirty="0">
                <a:latin typeface="Century Gothic"/>
                <a:cs typeface="Century Gothic"/>
              </a:rPr>
              <a:t>туристического</a:t>
            </a:r>
            <a:r>
              <a:rPr sz="1050" spc="335" dirty="0">
                <a:latin typeface="Century Gothic"/>
                <a:cs typeface="Century Gothic"/>
              </a:rPr>
              <a:t>   </a:t>
            </a:r>
            <a:r>
              <a:rPr sz="1050" spc="-10" dirty="0">
                <a:latin typeface="Century Gothic"/>
                <a:cs typeface="Century Gothic"/>
              </a:rPr>
              <a:t>горнолыжного </a:t>
            </a:r>
            <a:r>
              <a:rPr sz="1050" dirty="0">
                <a:latin typeface="Century Gothic"/>
                <a:cs typeface="Century Gothic"/>
              </a:rPr>
              <a:t>кластера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международного</a:t>
            </a:r>
            <a:r>
              <a:rPr sz="105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уровня.</a:t>
            </a:r>
            <a:endParaRPr sz="10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EB08F6C-608F-4E45-8443-5080D5A2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438401"/>
            <a:ext cx="5105400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599" cy="762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Создан туристско-рекреационный кластер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Каракольские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озера»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5410200" y="2927829"/>
            <a:ext cx="3581400" cy="3448587"/>
          </a:xfrm>
        </p:spPr>
        <p:txBody>
          <a:bodyPr/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Автомобильная дорога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Урлу-Аспак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Каракол» км 0+000 - км 2+000,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Автомобильная дорога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Урлу-Аспак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Каракол» на 2+000 - км 5+300,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Автомобильная дорога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Урлу-Аспак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Каракол» на км 5+300 – км 15+600, «Строительство автомобильной дороги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Балыктуюль-Балыкча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участке км 30 - км 36 (перевал Кату-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Ярык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522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Tahoma</vt:lpstr>
      <vt:lpstr>Century Gothic</vt:lpstr>
      <vt:lpstr>Times New Roman</vt:lpstr>
      <vt:lpstr>Office Theme</vt:lpstr>
      <vt:lpstr>Итоги выполнения Плана мероприятий по реализации программы «Сильный Алтай» за 1 квартал 2022 года Министерство природных ресурсов, экологии и туризма РА</vt:lpstr>
      <vt:lpstr>Программа развития «Сильный Алтай»: мероприятия дорожной карты</vt:lpstr>
      <vt:lpstr>Презентация PowerPoint</vt:lpstr>
      <vt:lpstr>Презентация PowerPoint</vt:lpstr>
      <vt:lpstr>Презентация PowerPoint</vt:lpstr>
      <vt:lpstr>Инвестиционный проект «Всесезонный курорт «Манжерок»</vt:lpstr>
      <vt:lpstr>Инвестиционный проект «ГЛК «Телецкий»</vt:lpstr>
      <vt:lpstr>Инвестиционный проект «Создание горнолыжного курорта «Барсук»</vt:lpstr>
      <vt:lpstr>Создан туристско-рекреационный кластер «Каракольские озера»</vt:lpstr>
      <vt:lpstr>Проект «Тюрк-Кабай»  «Строительство этно - культурного исторического центра народов Алтая на месте слияния  рек Чуи и Катуни, включающий весь спектр услуг: образовательных, туристических, гостиничных, экскурсионных» </vt:lpstr>
      <vt:lpstr>Развитие транспортной инфраструктуры к объектам деятельности субъектов малого и среднего предпринимательства</vt:lpstr>
      <vt:lpstr>Презентация PowerPoint</vt:lpstr>
      <vt:lpstr>Мониторинг достижения целевых показателей 2020 -2022 гг. 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ZM</dc:creator>
  <cp:lastModifiedBy>User</cp:lastModifiedBy>
  <cp:revision>74</cp:revision>
  <cp:lastPrinted>2022-05-23T11:16:28Z</cp:lastPrinted>
  <dcterms:created xsi:type="dcterms:W3CDTF">2021-11-04T06:35:35Z</dcterms:created>
  <dcterms:modified xsi:type="dcterms:W3CDTF">2022-05-23T11:18:39Z</dcterms:modified>
</cp:coreProperties>
</file>