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media/image13.jpg" ContentType="image/jpeg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6" r:id="rId3"/>
    <p:sldId id="259" r:id="rId4"/>
    <p:sldId id="263" r:id="rId5"/>
    <p:sldId id="264" r:id="rId6"/>
    <p:sldId id="268" r:id="rId7"/>
    <p:sldId id="288" r:id="rId8"/>
    <p:sldId id="270" r:id="rId9"/>
    <p:sldId id="277" r:id="rId10"/>
    <p:sldId id="285" r:id="rId11"/>
    <p:sldId id="278" r:id="rId12"/>
    <p:sldId id="273" r:id="rId13"/>
    <p:sldId id="287" r:id="rId14"/>
    <p:sldId id="272" r:id="rId15"/>
  </p:sldIdLst>
  <p:sldSz cx="9144000" cy="6858000" type="screen4x3"/>
  <p:notesSz cx="9942513" cy="6761163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06" y="-2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1.&#1075;\&#1087;&#1088;&#1080;&#1083;&#1086;&#1078;&#1077;&#1085;&#1080;&#1077;%202021%20&#1087;&#1086;&#1082;&#1072;&#1079;&#1072;&#1090;&#1077;&#1083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1.&#1075;\&#1087;&#1088;&#1080;&#1083;&#1086;&#1078;&#1077;&#1085;&#1080;&#1077;%202021%20&#1087;&#1086;&#1082;&#1072;&#1079;&#1072;&#1090;&#1077;&#1083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7;&#1080;&#1083;&#1100;&#1085;&#1099;&#1081;&#1040;&#1083;&#1090;&#1072;&#1081;\21.&#1075;\&#1087;&#1088;&#1080;&#1083;&#1086;&#1078;&#1077;&#1085;&#1080;&#1077;%202021%20&#1087;&#1086;&#1082;&#1072;&#1079;&#1072;&#1090;&#1077;&#1083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261059690456137"/>
          <c:y val="6.9683602599359115E-2"/>
          <c:w val="0.69501788036410961"/>
          <c:h val="0.822319304851502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25-4468-BD4C-96105BF64FC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</c:plotArea>
    <c:plotVisOnly val="1"/>
    <c:dispBlanksAs val="zero"/>
    <c:showDLblsOverMax val="0"/>
  </c:chart>
  <c:txPr>
    <a:bodyPr/>
    <a:lstStyle/>
    <a:p>
      <a:pPr>
        <a:defRPr lang="ru-RU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'приложение 1'!$E$6:$J$6</c:f>
              <c:strCache>
                <c:ptCount val="3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</c:strCache>
            </c:strRef>
          </c:cat>
          <c:val>
            <c:numRef>
              <c:f>'приложение 1'!$E$7:$J$7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20-4F6C-A9E6-CAB5A1C1E3F3}"/>
            </c:ext>
          </c:extLst>
        </c:ser>
        <c:ser>
          <c:idx val="1"/>
          <c:order val="1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'приложение 1'!$E$6:$J$6</c:f>
              <c:strCache>
                <c:ptCount val="3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</c:strCache>
            </c:strRef>
          </c:cat>
          <c:val>
            <c:numRef>
              <c:f>'приложение 1'!$E$10:$J$10</c:f>
              <c:numCache>
                <c:formatCode>0.0</c:formatCode>
                <c:ptCount val="3"/>
                <c:pt idx="0">
                  <c:v>40</c:v>
                </c:pt>
                <c:pt idx="1">
                  <c:v>40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820-4F6C-A9E6-CAB5A1C1E3F3}"/>
            </c:ext>
          </c:extLst>
        </c:ser>
        <c:ser>
          <c:idx val="2"/>
          <c:order val="2"/>
          <c:invertIfNegative val="0"/>
          <c:cat>
            <c:strRef>
              <c:f>'приложение 1'!$E$6:$J$6</c:f>
              <c:strCache>
                <c:ptCount val="3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</c:strCache>
            </c:strRef>
          </c:cat>
          <c:val>
            <c:numRef>
              <c:f>'приложение 1'!$E$11:$J$11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820-4F6C-A9E6-CAB5A1C1E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433344"/>
        <c:axId val="161809536"/>
      </c:barChart>
      <c:catAx>
        <c:axId val="17343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1809536"/>
        <c:crosses val="autoZero"/>
        <c:auto val="1"/>
        <c:lblAlgn val="ctr"/>
        <c:lblOffset val="100"/>
        <c:noMultiLvlLbl val="0"/>
      </c:catAx>
      <c:valAx>
        <c:axId val="16180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3433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'приложение 1'!$E$6:$J$6</c:f>
              <c:strCache>
                <c:ptCount val="3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</c:strCache>
            </c:strRef>
          </c:cat>
          <c:val>
            <c:numRef>
              <c:f>'приложение 1'!$E$7:$J$7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78-4E62-98F5-8A02D401E7FD}"/>
            </c:ext>
          </c:extLst>
        </c:ser>
        <c:ser>
          <c:idx val="1"/>
          <c:order val="1"/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'приложение 1'!$E$6:$J$6</c:f>
              <c:strCache>
                <c:ptCount val="3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</c:strCache>
            </c:strRef>
          </c:cat>
          <c:val>
            <c:numRef>
              <c:f>'приложение 1'!$E$12:$J$12</c:f>
              <c:numCache>
                <c:formatCode>0.0</c:formatCode>
                <c:ptCount val="3"/>
                <c:pt idx="0" formatCode="General">
                  <c:v>2200.1559999999999</c:v>
                </c:pt>
                <c:pt idx="1">
                  <c:v>2318.6</c:v>
                </c:pt>
                <c:pt idx="2" formatCode="General">
                  <c:v>2185.9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78-4E62-98F5-8A02D401E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599936"/>
        <c:axId val="138715712"/>
      </c:barChart>
      <c:catAx>
        <c:axId val="13859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715712"/>
        <c:crosses val="autoZero"/>
        <c:auto val="1"/>
        <c:lblAlgn val="ctr"/>
        <c:lblOffset val="100"/>
        <c:noMultiLvlLbl val="0"/>
      </c:catAx>
      <c:valAx>
        <c:axId val="138715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59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'приложение 1'!$E$6:$J$6</c:f>
              <c:strCache>
                <c:ptCount val="3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</c:strCache>
            </c:strRef>
          </c:cat>
          <c:val>
            <c:numRef>
              <c:f>'приложение 1'!$E$7:$J$7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F1-419A-905D-54DF9DA3C976}"/>
            </c:ext>
          </c:extLst>
        </c:ser>
        <c:ser>
          <c:idx val="1"/>
          <c:order val="1"/>
          <c:invertIfNegative val="0"/>
          <c:cat>
            <c:strRef>
              <c:f>'приложение 1'!$E$6:$J$6</c:f>
              <c:strCache>
                <c:ptCount val="3"/>
                <c:pt idx="0">
                  <c:v>2020</c:v>
                </c:pt>
                <c:pt idx="1">
                  <c:v>2021 план</c:v>
                </c:pt>
                <c:pt idx="2">
                  <c:v>2021 факт</c:v>
                </c:pt>
              </c:strCache>
            </c:strRef>
          </c:cat>
          <c:val>
            <c:numRef>
              <c:f>'приложение 1'!$E$13:$J$13</c:f>
              <c:numCache>
                <c:formatCode>0.0</c:formatCode>
                <c:ptCount val="3"/>
                <c:pt idx="0">
                  <c:v>17</c:v>
                </c:pt>
                <c:pt idx="1">
                  <c:v>17</c:v>
                </c:pt>
                <c:pt idx="2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FF1-419A-905D-54DF9DA3C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114240"/>
        <c:axId val="138721472"/>
      </c:barChart>
      <c:catAx>
        <c:axId val="71114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8721472"/>
        <c:crosses val="autoZero"/>
        <c:auto val="1"/>
        <c:lblAlgn val="ctr"/>
        <c:lblOffset val="100"/>
        <c:noMultiLvlLbl val="0"/>
      </c:catAx>
      <c:valAx>
        <c:axId val="13872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114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ашева\Downloads\Заставка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85" y="0"/>
            <a:ext cx="91423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3E744-84E2-4FBD-B6B3-F02B063873F7}" type="datetime1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2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27235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316" y="791921"/>
            <a:ext cx="8389366" cy="149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2870072"/>
            <a:ext cx="7936230" cy="2708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5410" y="1389074"/>
            <a:ext cx="7109459" cy="3322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45" algn="ctr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Итоги</a:t>
            </a:r>
            <a:r>
              <a:rPr sz="4000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выполнения</a:t>
            </a:r>
            <a:r>
              <a:rPr sz="4000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Плана мероприятий</a:t>
            </a:r>
            <a:r>
              <a:rPr sz="4000" spc="-114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по</a:t>
            </a:r>
            <a:r>
              <a:rPr sz="4000" spc="-114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реализации программы</a:t>
            </a:r>
            <a:r>
              <a:rPr sz="4000" spc="-20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«Сильный</a:t>
            </a:r>
            <a:r>
              <a:rPr sz="4000" spc="-20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10" dirty="0">
                <a:solidFill>
                  <a:srgbClr val="0A236B"/>
                </a:solidFill>
                <a:latin typeface="Times New Roman"/>
                <a:cs typeface="Times New Roman"/>
              </a:rPr>
              <a:t>Алтай» </a:t>
            </a:r>
            <a:r>
              <a:rPr sz="4000" dirty="0" err="1">
                <a:solidFill>
                  <a:srgbClr val="0A236B"/>
                </a:solidFill>
                <a:latin typeface="Times New Roman"/>
                <a:cs typeface="Times New Roman"/>
              </a:rPr>
              <a:t>за</a:t>
            </a:r>
            <a:r>
              <a:rPr sz="4000" spc="-7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dirty="0">
                <a:solidFill>
                  <a:srgbClr val="0A236B"/>
                </a:solidFill>
                <a:latin typeface="Times New Roman"/>
                <a:cs typeface="Times New Roman"/>
              </a:rPr>
              <a:t>2021</a:t>
            </a:r>
            <a:r>
              <a:rPr sz="4000" spc="-8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4000" spc="-20" dirty="0" err="1">
                <a:solidFill>
                  <a:srgbClr val="0A236B"/>
                </a:solidFill>
                <a:latin typeface="Times New Roman"/>
                <a:cs typeface="Times New Roman"/>
              </a:rPr>
              <a:t>год</a:t>
            </a:r>
            <a:endParaRPr sz="4000" dirty="0">
              <a:latin typeface="Times New Roman"/>
              <a:cs typeface="Times New Roman"/>
            </a:endParaRPr>
          </a:p>
          <a:p>
            <a:pPr marL="675005" marR="666750" algn="ctr">
              <a:lnSpc>
                <a:spcPct val="100000"/>
              </a:lnSpc>
              <a:spcBef>
                <a:spcPts val="45"/>
              </a:spcBef>
            </a:pPr>
            <a:r>
              <a:rPr sz="2800" i="1" spc="-10" dirty="0">
                <a:solidFill>
                  <a:srgbClr val="0A236B"/>
                </a:solidFill>
                <a:latin typeface="Times New Roman"/>
                <a:cs typeface="Times New Roman"/>
              </a:rPr>
              <a:t>Министерство</a:t>
            </a:r>
            <a:r>
              <a:rPr sz="2800" i="1" spc="-120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природных</a:t>
            </a:r>
            <a:r>
              <a:rPr sz="2800" i="1" spc="-14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0A236B"/>
                </a:solidFill>
                <a:latin typeface="Times New Roman"/>
                <a:cs typeface="Times New Roman"/>
              </a:rPr>
              <a:t>ресурсов,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экологии</a:t>
            </a:r>
            <a:r>
              <a:rPr sz="2800" i="1" spc="-6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и</a:t>
            </a:r>
            <a:r>
              <a:rPr sz="2800" i="1" spc="-6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0A236B"/>
                </a:solidFill>
                <a:latin typeface="Times New Roman"/>
                <a:cs typeface="Times New Roman"/>
              </a:rPr>
              <a:t>туризма</a:t>
            </a:r>
            <a:r>
              <a:rPr sz="2800" i="1" spc="-85" dirty="0">
                <a:solidFill>
                  <a:srgbClr val="0A236B"/>
                </a:solidFill>
                <a:latin typeface="Times New Roman"/>
                <a:cs typeface="Times New Roman"/>
              </a:rPr>
              <a:t> </a:t>
            </a:r>
            <a:r>
              <a:rPr sz="2800" i="1" spc="-25" dirty="0">
                <a:solidFill>
                  <a:srgbClr val="0A236B"/>
                </a:solidFill>
                <a:latin typeface="Times New Roman"/>
                <a:cs typeface="Times New Roman"/>
              </a:rPr>
              <a:t>РА</a:t>
            </a:r>
            <a:endParaRPr sz="2800" dirty="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700" y="5085588"/>
            <a:ext cx="3054096" cy="14081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0476" y="5009388"/>
            <a:ext cx="2474976" cy="14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85682" cy="18288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Проект «Тюрк-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Кабай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«Строительство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этно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культурного исторического центра народов Алтая на месте слияния  рек Чуи и Катуни, включающий весь спектр услуг: образовательных, туристических, гостиничных, экскурсионных»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3581400"/>
            <a:ext cx="4724400" cy="2895600"/>
          </a:xfrm>
        </p:spPr>
        <p:txBody>
          <a:bodyPr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Предоставлена субсидия ООО «ВАБЭСТ» в размере 2 970 тыс. рублей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установку водоснабжения и электроснабжения. Инфраструктура позволит реализовать «Концепцию развития территории слияния рек Катунь и Чуя», направленную на популяризацию этнокультурного, познавательно-образовательного туризма на территории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Онгудайского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7927730-FF01-4875-B0CD-79D8174DFA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90900"/>
            <a:ext cx="3962400" cy="3276600"/>
          </a:xfrm>
          <a:prstGeom prst="rect">
            <a:avLst/>
          </a:prstGeom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317" y="1219200"/>
            <a:ext cx="8389366" cy="1371600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Развитие транспортной инфраструктуры к объектам деятельности субъектов малого и среднего предпринимательства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1600" y="2934472"/>
            <a:ext cx="3810000" cy="3466327"/>
          </a:xfrm>
        </p:spPr>
        <p:txBody>
          <a:bodyPr/>
          <a:lstStyle/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Оказана государственная   </a:t>
            </a:r>
          </a:p>
          <a:p>
            <a:r>
              <a:rPr lang="ru-RU" sz="2000" dirty="0"/>
              <a:t>     поддержка в форме   </a:t>
            </a:r>
          </a:p>
          <a:p>
            <a:r>
              <a:rPr lang="ru-RU" sz="2000" dirty="0"/>
              <a:t>     субсидий 12 субъектам </a:t>
            </a:r>
          </a:p>
          <a:p>
            <a:r>
              <a:rPr lang="ru-RU" sz="2000" dirty="0"/>
              <a:t>     туристической индустрии на</a:t>
            </a:r>
          </a:p>
          <a:p>
            <a:r>
              <a:rPr lang="ru-RU" sz="2000" dirty="0"/>
              <a:t>     реализацию инвестиционных </a:t>
            </a:r>
          </a:p>
          <a:p>
            <a:r>
              <a:rPr lang="ru-RU" sz="2000" dirty="0"/>
              <a:t>     проектов по развитию   </a:t>
            </a:r>
          </a:p>
          <a:p>
            <a:r>
              <a:rPr lang="ru-RU" sz="2000" dirty="0"/>
              <a:t>     туристской инфраструктуры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1E296E33-4228-46AB-BBBB-2E4E3CB9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446675" cy="406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17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414716"/>
            <a:ext cx="3823783" cy="4605083"/>
          </a:xfrm>
          <a:prstGeom prst="rect">
            <a:avLst/>
          </a:prstGeom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80469"/>
            <a:ext cx="396240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152400" y="3886200"/>
            <a:ext cx="4800600" cy="2886688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>
            <a:lvl1pPr marL="0">
              <a:defRPr sz="1800" b="0" i="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26 ед., </a:t>
            </a:r>
            <a:r>
              <a:rPr lang="ru-RU" altLang="ru-RU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лесопжарной</a:t>
            </a: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техники и оборудования на сумму 46,7 млн. руб.</a:t>
            </a:r>
          </a:p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лесовосстановления в 2021 году (естественное и искусственное) -1356 га.</a:t>
            </a:r>
          </a:p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Заготовлено - 2984 кг. семян лесных растений.</a:t>
            </a:r>
          </a:p>
          <a:p>
            <a:pPr algn="l" rtl="0" eaLnBrk="0" fontAlgn="base" hangingPunc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altLang="ru-RU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Приобретено 17 ед., лесохозяйственной техники и оборудования на сумму 11,2 млн. руб.</a:t>
            </a:r>
          </a:p>
          <a:p>
            <a:pPr marL="355600" indent="-343535">
              <a:spcBef>
                <a:spcPts val="5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endParaRPr lang="ru-RU" spc="-1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6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68987" cy="576064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/>
            <a:r>
              <a:rPr lang="ru-RU" sz="1600" dirty="0"/>
              <a:t>Мониторинг достижения целевых показателей 2020 -2021 гг.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460432" y="6309320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B246B"/>
                </a:solidFill>
                <a:latin typeface="Century Gothic" panose="020B0502020202020204" pitchFamily="34" charset="0"/>
              </a:rPr>
              <a:t>10</a:t>
            </a:r>
          </a:p>
        </p:txBody>
      </p:sp>
      <p:pic>
        <p:nvPicPr>
          <p:cNvPr id="12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5536" y="148478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Доля переработанной древесины в общем объеме заготовленной древесины, в %</a:t>
            </a:r>
          </a:p>
          <a:p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82178" y="1484784"/>
            <a:ext cx="438230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Общий туристско-экскурсионный поток, тыс. посещений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221088"/>
            <a:ext cx="8630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Увеличение объёма заготовки древесины на территории Республики Алтай, в связи с проведением лесоустроительных работ, %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025409"/>
              </p:ext>
            </p:extLst>
          </p:nvPr>
        </p:nvGraphicFramePr>
        <p:xfrm>
          <a:off x="419956" y="1922821"/>
          <a:ext cx="3542444" cy="2298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7116268"/>
              </p:ext>
            </p:extLst>
          </p:nvPr>
        </p:nvGraphicFramePr>
        <p:xfrm>
          <a:off x="4551804" y="2120229"/>
          <a:ext cx="4119918" cy="208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0207687"/>
              </p:ext>
            </p:extLst>
          </p:nvPr>
        </p:nvGraphicFramePr>
        <p:xfrm>
          <a:off x="2057400" y="4753000"/>
          <a:ext cx="4191000" cy="1925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878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0493" y="3209290"/>
            <a:ext cx="75184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>
                <a:solidFill>
                  <a:srgbClr val="0A236B"/>
                </a:solidFill>
              </a:rPr>
              <a:t>БЛАГОДАРЮ</a:t>
            </a:r>
            <a:r>
              <a:rPr sz="4400" spc="-210" dirty="0">
                <a:solidFill>
                  <a:srgbClr val="0A236B"/>
                </a:solidFill>
              </a:rPr>
              <a:t> </a:t>
            </a:r>
            <a:r>
              <a:rPr sz="4400" dirty="0">
                <a:solidFill>
                  <a:srgbClr val="0A236B"/>
                </a:solidFill>
              </a:rPr>
              <a:t>ЗА</a:t>
            </a:r>
            <a:r>
              <a:rPr sz="4400" spc="-200" dirty="0">
                <a:solidFill>
                  <a:srgbClr val="0A236B"/>
                </a:solidFill>
              </a:rPr>
              <a:t> </a:t>
            </a:r>
            <a:r>
              <a:rPr sz="4400" spc="-65" dirty="0">
                <a:solidFill>
                  <a:srgbClr val="0A236B"/>
                </a:solidFill>
              </a:rPr>
              <a:t>ВНИМАНИЕ</a:t>
            </a:r>
            <a:endParaRPr sz="4400"/>
          </a:p>
        </p:txBody>
      </p:sp>
      <p:pic>
        <p:nvPicPr>
          <p:cNvPr id="3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99964409"/>
              </p:ext>
            </p:extLst>
          </p:nvPr>
        </p:nvGraphicFramePr>
        <p:xfrm>
          <a:off x="1043608" y="476672"/>
          <a:ext cx="6275040" cy="5303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209800" y="2133600"/>
            <a:ext cx="3631122" cy="18097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</a:t>
            </a:r>
            <a:endParaRPr lang="ru-RU" sz="4800" b="1" dirty="0">
              <a:solidFill>
                <a:srgbClr val="FF0000"/>
              </a:solidFill>
              <a:latin typeface="Century Gothic" panose="020B0502020202020204" pitchFamily="34" charset="0"/>
              <a:ea typeface="Tahoma" pitchFamily="34" charset="0"/>
              <a:cs typeface="Tahoma" pitchFamily="34" charset="0"/>
            </a:endParaRP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мероприятий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35</a:t>
            </a:r>
            <a:r>
              <a:rPr lang="ru-RU" sz="2400" b="1" dirty="0" smtClean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>
                <a:latin typeface="Century Gothic" panose="020B0502020202020204" pitchFamily="34" charset="0"/>
                <a:ea typeface="Tahoma" pitchFamily="34" charset="0"/>
                <a:cs typeface="Tahoma" pitchFamily="34" charset="0"/>
              </a:rPr>
              <a:t>контрольных точек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916832"/>
            <a:ext cx="237626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3/</a:t>
            </a:r>
            <a:r>
              <a:rPr lang="ru-RU" dirty="0" smtClean="0"/>
              <a:t> 6 контрольных </a:t>
            </a:r>
            <a:r>
              <a:rPr lang="ru-RU" dirty="0"/>
              <a:t>точки</a:t>
            </a:r>
          </a:p>
          <a:p>
            <a:pPr algn="ctr"/>
            <a:r>
              <a:rPr lang="ru-RU" sz="1600" dirty="0">
                <a:latin typeface="Century Gothic" panose="020B0502020202020204" pitchFamily="34" charset="0"/>
              </a:rPr>
              <a:t>мероприятие завершено в 2020 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6272" y="4419600"/>
            <a:ext cx="32624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3/</a:t>
            </a:r>
            <a:r>
              <a:rPr lang="ru-RU" sz="3200" dirty="0" smtClean="0"/>
              <a:t> </a:t>
            </a:r>
            <a:r>
              <a:rPr lang="ru-RU" dirty="0" smtClean="0"/>
              <a:t>5 контрольных точек,</a:t>
            </a:r>
          </a:p>
          <a:p>
            <a:pPr lvl="0" algn="ctr"/>
            <a:r>
              <a:rPr lang="ru-RU" dirty="0" smtClean="0"/>
              <a:t>2 </a:t>
            </a:r>
            <a:r>
              <a:rPr lang="ru-RU" dirty="0"/>
              <a:t>имеют риск не исполнения</a:t>
            </a: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мероприятие </a:t>
            </a:r>
          </a:p>
          <a:p>
            <a:pPr lvl="0" algn="ctr"/>
            <a:r>
              <a:rPr lang="ru-RU" sz="1600" dirty="0">
                <a:latin typeface="Century Gothic" panose="020B0502020202020204" pitchFamily="34" charset="0"/>
              </a:rPr>
              <a:t>переходящее с 2020 г.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7504" y="6293956"/>
            <a:ext cx="8928100" cy="427520"/>
          </a:xfrm>
          <a:prstGeom prst="rect">
            <a:avLst/>
          </a:prstGeom>
          <a:solidFill>
            <a:srgbClr val="0097CC"/>
          </a:solidFill>
        </p:spPr>
        <p:txBody>
          <a:bodyPr>
            <a:noAutofit/>
          </a:bodyPr>
          <a:lstStyle/>
          <a:p>
            <a:pPr algn="l"/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развития «Сильный Алтай»:</a:t>
            </a:r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мероприятия дорожной карты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42682" y="6323937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  <p:pic>
        <p:nvPicPr>
          <p:cNvPr id="17" name="Picture 2" descr="C:\Users\Kandarakov\Desktop\Тайборина\СильныйАлтай\Совещания\форма доклада\Strong_Alta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219" y="19400"/>
            <a:ext cx="1321350" cy="98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228184" y="3789040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57882" y="1681063"/>
            <a:ext cx="339067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4</a:t>
            </a:r>
            <a:r>
              <a:rPr lang="ru-RU" sz="3200" dirty="0" smtClean="0"/>
              <a:t> </a:t>
            </a:r>
            <a:r>
              <a:rPr lang="ru-RU" dirty="0" smtClean="0"/>
              <a:t>/9 </a:t>
            </a:r>
            <a:r>
              <a:rPr lang="ru-RU" dirty="0"/>
              <a:t>контрольных точек</a:t>
            </a:r>
            <a:r>
              <a:rPr lang="ru-RU" sz="3200" dirty="0">
                <a:latin typeface="Century Gothic" panose="020B0502020202020204" pitchFamily="34" charset="0"/>
              </a:rPr>
              <a:t/>
            </a:r>
            <a:br>
              <a:rPr lang="ru-RU" sz="3200" dirty="0">
                <a:latin typeface="Century Gothic" panose="020B0502020202020204" pitchFamily="34" charset="0"/>
              </a:rPr>
            </a:br>
            <a:r>
              <a:rPr lang="ru-RU" sz="1600" dirty="0">
                <a:latin typeface="Century Gothic" panose="020B0502020202020204" pitchFamily="34" charset="0"/>
              </a:rPr>
              <a:t>мероприятия, </a:t>
            </a:r>
          </a:p>
          <a:p>
            <a:pPr algn="ctr"/>
            <a:r>
              <a:rPr lang="ru-RU" sz="1600" dirty="0">
                <a:latin typeface="Century Gothic" panose="020B0502020202020204" pitchFamily="34" charset="0"/>
              </a:rPr>
              <a:t>срок реализации не </a:t>
            </a:r>
            <a:r>
              <a:rPr lang="ru-RU" sz="1600" dirty="0" smtClean="0">
                <a:latin typeface="Century Gothic" panose="020B0502020202020204" pitchFamily="34" charset="0"/>
              </a:rPr>
              <a:t>наступил,</a:t>
            </a:r>
          </a:p>
          <a:p>
            <a:pPr algn="ctr"/>
            <a:r>
              <a:rPr lang="ru-RU" sz="1600" dirty="0" smtClean="0"/>
              <a:t>1 в работе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26041" y="4204538"/>
            <a:ext cx="3773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B246B"/>
                </a:solidFill>
                <a:latin typeface="Century Gothic" panose="020B0502020202020204" pitchFamily="34" charset="0"/>
              </a:rPr>
              <a:t>5</a:t>
            </a:r>
            <a:r>
              <a:rPr lang="ru-RU" sz="3200" dirty="0" smtClean="0">
                <a:latin typeface="Century Gothic" panose="020B0502020202020204" pitchFamily="34" charset="0"/>
              </a:rPr>
              <a:t> /</a:t>
            </a:r>
            <a:r>
              <a:rPr lang="ru-RU" dirty="0" smtClean="0"/>
              <a:t>7 </a:t>
            </a:r>
            <a:r>
              <a:rPr lang="ru-RU" dirty="0"/>
              <a:t>контрольных </a:t>
            </a:r>
            <a:r>
              <a:rPr lang="ru-RU" dirty="0" smtClean="0"/>
              <a:t>точек в работе, 5 </a:t>
            </a:r>
            <a:r>
              <a:rPr lang="ru-RU" dirty="0"/>
              <a:t>исполнены, </a:t>
            </a:r>
            <a:endParaRPr lang="ru-R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5175" y="1321688"/>
            <a:ext cx="4222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64832" y="790447"/>
            <a:ext cx="14331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endParaRPr sz="1200" dirty="0">
              <a:latin typeface="Century Gothic"/>
              <a:cs typeface="Century Gothic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090516"/>
              </p:ext>
            </p:extLst>
          </p:nvPr>
        </p:nvGraphicFramePr>
        <p:xfrm>
          <a:off x="261289" y="3914521"/>
          <a:ext cx="8608060" cy="2941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0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20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520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9560">
                <a:tc row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Источники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финансирования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2021</a:t>
                      </a:r>
                      <a:r>
                        <a:rPr sz="1300" b="1" spc="-5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год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891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План</a:t>
                      </a:r>
                      <a:r>
                        <a:rPr sz="1300" b="1" spc="-3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ru-RU"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тыс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300" b="1" spc="-4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руб.)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факт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на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01.</a:t>
                      </a:r>
                      <a:r>
                        <a:rPr lang="ru-RU"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01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.202</a:t>
                      </a:r>
                      <a:r>
                        <a:rPr lang="ru-RU"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2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</a:t>
                      </a:r>
                      <a:r>
                        <a:rPr lang="ru-RU" sz="1300" b="1" dirty="0" err="1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тыс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r>
                        <a:rPr sz="1300" b="1" spc="-4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руб.)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кассовое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исполнение,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5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%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985" marR="397510">
                        <a:lnSpc>
                          <a:spcPct val="100000"/>
                        </a:lnSpc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ВСЕГО</a:t>
                      </a:r>
                      <a:r>
                        <a:rPr sz="1300" b="1" spc="30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(за</a:t>
                      </a:r>
                      <a:r>
                        <a:rPr sz="1300" b="1" spc="-1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счет</a:t>
                      </a:r>
                      <a:r>
                        <a:rPr sz="1300" b="1" spc="-1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всех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источников)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209 900,6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209 001,6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99,6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федеральный</a:t>
                      </a:r>
                      <a:r>
                        <a:rPr sz="1300" b="1" spc="-8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бюджет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208 461,8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207 571,8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99,6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" marR="640715">
                        <a:lnSpc>
                          <a:spcPct val="100000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республиканский бюджет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1 438,8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spc="-2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1 429,8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99,4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местные</a:t>
                      </a:r>
                      <a:r>
                        <a:rPr sz="1300" b="1" spc="-75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бюджеты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2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внебюджетные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  <a:p>
                      <a:pPr marL="6985">
                        <a:lnSpc>
                          <a:spcPts val="1465"/>
                        </a:lnSpc>
                      </a:pPr>
                      <a:r>
                        <a:rPr sz="1300" b="1" spc="-10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источники</a:t>
                      </a:r>
                      <a:endParaRPr sz="1300">
                        <a:latin typeface="Century Gothic"/>
                        <a:cs typeface="Century Gothic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lang="ru-RU"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300" b="1" dirty="0">
                          <a:solidFill>
                            <a:srgbClr val="205868"/>
                          </a:solidFill>
                          <a:latin typeface="Century Gothic"/>
                          <a:cs typeface="Century Gothic"/>
                        </a:rPr>
                        <a:t>0</a:t>
                      </a:r>
                      <a:endParaRPr sz="1300" dirty="0">
                        <a:latin typeface="Century Gothic"/>
                        <a:cs typeface="Century Gothic"/>
                      </a:endParaRPr>
                    </a:p>
                  </a:txBody>
                  <a:tcPr marL="0" marR="0" marT="1054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183639" y="1592695"/>
            <a:ext cx="8907780" cy="2080260"/>
            <a:chOff x="236220" y="1591055"/>
            <a:chExt cx="2757170" cy="208026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220" y="1591055"/>
              <a:ext cx="2756916" cy="20802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748" y="1798319"/>
              <a:ext cx="2691384" cy="172669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3464" y="1618487"/>
              <a:ext cx="2667000" cy="19903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83462" y="1618487"/>
            <a:ext cx="8708137" cy="1990343"/>
          </a:xfrm>
          <a:prstGeom prst="rect">
            <a:avLst/>
          </a:prstGeom>
          <a:ln w="9525">
            <a:solidFill>
              <a:srgbClr val="7E7E7E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3461" y="1720840"/>
            <a:ext cx="87081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9860" marR="142240" lvl="0" indent="55244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-10" normalizeH="0" baseline="0" noProof="0" dirty="0">
                <a:ln>
                  <a:noFill/>
                </a:ln>
                <a:solidFill>
                  <a:srgbClr val="0A236B"/>
                </a:solidFill>
                <a:effectLst/>
                <a:uLnTx/>
                <a:uFillTx/>
                <a:latin typeface="Century Gothic"/>
                <a:cs typeface="Century Gothic"/>
              </a:rPr>
              <a:t>Объем финансирования, предусмотренный Планом мероприятий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cs typeface="Century Gothic"/>
            </a:endParaRPr>
          </a:p>
        </p:txBody>
      </p:sp>
      <p:pic>
        <p:nvPicPr>
          <p:cNvPr id="16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6488"/>
            <a:ext cx="9143999" cy="51450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63" y="1627632"/>
            <a:ext cx="8805672" cy="503224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7207" rIns="0" bIns="0" rtlCol="0">
            <a:spAutoFit/>
          </a:bodyPr>
          <a:lstStyle/>
          <a:p>
            <a:pPr marL="431800" algn="ctr">
              <a:lnSpc>
                <a:spcPts val="2870"/>
              </a:lnSpc>
              <a:spcBef>
                <a:spcPts val="100"/>
              </a:spcBef>
            </a:pPr>
            <a:r>
              <a:rPr dirty="0"/>
              <a:t>Инвестиционный</a:t>
            </a:r>
            <a:r>
              <a:rPr spc="-75" dirty="0"/>
              <a:t> </a:t>
            </a:r>
            <a:r>
              <a:rPr spc="-10" dirty="0"/>
              <a:t>проект</a:t>
            </a:r>
          </a:p>
          <a:p>
            <a:pPr marL="430530" algn="ctr">
              <a:lnSpc>
                <a:spcPts val="2870"/>
              </a:lnSpc>
            </a:pPr>
            <a:r>
              <a:rPr dirty="0"/>
              <a:t>«Всесезонный</a:t>
            </a:r>
            <a:r>
              <a:rPr spc="-60" dirty="0"/>
              <a:t> </a:t>
            </a:r>
            <a:r>
              <a:rPr dirty="0"/>
              <a:t>курорт</a:t>
            </a:r>
            <a:r>
              <a:rPr spc="-35" dirty="0"/>
              <a:t> </a:t>
            </a:r>
            <a:r>
              <a:rPr spc="-10" dirty="0"/>
              <a:t>«Манжерок»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50442" y="5116448"/>
            <a:ext cx="345122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entury Gothic"/>
                <a:cs typeface="Century Gothic"/>
              </a:rPr>
              <a:t>Инициатор</a:t>
            </a:r>
            <a:r>
              <a:rPr sz="1100" b="1" spc="-4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проекта</a:t>
            </a:r>
            <a:r>
              <a:rPr sz="1100" b="1" spc="-4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ООО</a:t>
            </a:r>
            <a:r>
              <a:rPr sz="1100" spc="-4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«ВК</a:t>
            </a:r>
            <a:r>
              <a:rPr sz="1100" spc="-20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«Манжерок»;</a:t>
            </a:r>
            <a:endParaRPr sz="1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entury Gothic"/>
                <a:cs typeface="Century Gothic"/>
              </a:rPr>
              <a:t>Срок</a:t>
            </a:r>
            <a:r>
              <a:rPr sz="1100" b="1" spc="-3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реализации</a:t>
            </a:r>
            <a:r>
              <a:rPr sz="1100" b="1" spc="-3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проекта</a:t>
            </a:r>
            <a:r>
              <a:rPr sz="1100" b="1" spc="-2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2021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10" dirty="0">
                <a:latin typeface="Century Gothic"/>
                <a:cs typeface="Century Gothic"/>
              </a:rPr>
              <a:t> 2035;</a:t>
            </a:r>
            <a:endParaRPr sz="1100" dirty="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Century Gothic"/>
                <a:cs typeface="Century Gothic"/>
              </a:rPr>
              <a:t>Место</a:t>
            </a:r>
            <a:r>
              <a:rPr sz="1100" b="1" spc="-5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реализации</a:t>
            </a:r>
            <a:r>
              <a:rPr sz="1100" b="1" spc="-25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проекта</a:t>
            </a:r>
            <a:r>
              <a:rPr sz="1100" b="1" spc="-40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МО</a:t>
            </a:r>
            <a:r>
              <a:rPr sz="1100" spc="-1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«Майминский район»;</a:t>
            </a:r>
            <a:endParaRPr sz="1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entury Gothic"/>
                <a:cs typeface="Century Gothic"/>
              </a:rPr>
              <a:t>Планируемый</a:t>
            </a:r>
            <a:r>
              <a:rPr sz="1100" b="1" spc="-5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объем</a:t>
            </a:r>
            <a:r>
              <a:rPr sz="1100" b="1" spc="-5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инвестиций</a:t>
            </a:r>
            <a:r>
              <a:rPr sz="1100" b="1" spc="-3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lang="ru-RU" sz="1100" spc="-35" dirty="0">
                <a:latin typeface="Century Gothic"/>
                <a:cs typeface="Century Gothic"/>
              </a:rPr>
              <a:t>4 </a:t>
            </a:r>
            <a:r>
              <a:rPr sz="1100" spc="-35" dirty="0">
                <a:latin typeface="Century Gothic"/>
                <a:cs typeface="Century Gothic"/>
              </a:rPr>
              <a:t> </a:t>
            </a:r>
            <a:r>
              <a:rPr sz="1100" spc="-10" dirty="0">
                <a:latin typeface="Century Gothic"/>
                <a:cs typeface="Century Gothic"/>
              </a:rPr>
              <a:t>млрд.</a:t>
            </a:r>
            <a:endParaRPr sz="1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entury Gothic"/>
                <a:cs typeface="Century Gothic"/>
              </a:rPr>
              <a:t>рублей;</a:t>
            </a:r>
            <a:endParaRPr sz="1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entury Gothic"/>
                <a:cs typeface="Century Gothic"/>
              </a:rPr>
              <a:t>Количество</a:t>
            </a:r>
            <a:r>
              <a:rPr sz="1100" b="1" spc="-25" dirty="0">
                <a:latin typeface="Century Gothic"/>
                <a:cs typeface="Century Gothic"/>
              </a:rPr>
              <a:t> </a:t>
            </a:r>
            <a:r>
              <a:rPr sz="1100" b="1" spc="-10" dirty="0">
                <a:latin typeface="Century Gothic"/>
                <a:cs typeface="Century Gothic"/>
              </a:rPr>
              <a:t>создаваемых</a:t>
            </a:r>
            <a:r>
              <a:rPr sz="1100" b="1" spc="-4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рабочих</a:t>
            </a:r>
            <a:r>
              <a:rPr sz="1100" b="1" spc="-30" dirty="0">
                <a:latin typeface="Century Gothic"/>
                <a:cs typeface="Century Gothic"/>
              </a:rPr>
              <a:t> </a:t>
            </a:r>
            <a:r>
              <a:rPr sz="1100" b="1" dirty="0">
                <a:latin typeface="Century Gothic"/>
                <a:cs typeface="Century Gothic"/>
              </a:rPr>
              <a:t>мест</a:t>
            </a:r>
            <a:r>
              <a:rPr sz="1100" b="1" spc="-5" dirty="0">
                <a:latin typeface="Century Gothic"/>
                <a:cs typeface="Century Gothic"/>
              </a:rPr>
              <a:t> </a:t>
            </a:r>
            <a:r>
              <a:rPr sz="1100" dirty="0">
                <a:latin typeface="Century Gothic"/>
                <a:cs typeface="Century Gothic"/>
              </a:rPr>
              <a:t>–</a:t>
            </a:r>
            <a:r>
              <a:rPr sz="1100" spc="-5" dirty="0">
                <a:latin typeface="Century Gothic"/>
                <a:cs typeface="Century Gothic"/>
              </a:rPr>
              <a:t> </a:t>
            </a:r>
            <a:r>
              <a:rPr sz="1100" spc="-25" dirty="0">
                <a:latin typeface="Century Gothic"/>
                <a:cs typeface="Century Gothic"/>
              </a:rPr>
              <a:t>126</a:t>
            </a:r>
            <a:endParaRPr sz="11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100" spc="-10" dirty="0">
                <a:latin typeface="Century Gothic"/>
                <a:cs typeface="Century Gothic"/>
              </a:rPr>
              <a:t>единиц;</a:t>
            </a:r>
            <a:endParaRPr sz="1100" dirty="0">
              <a:latin typeface="Century Gothic"/>
              <a:cs typeface="Century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5588" y="1988820"/>
            <a:ext cx="7200900" cy="301751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227701" y="5038089"/>
            <a:ext cx="32270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25830" algn="l"/>
                <a:tab pos="2256155" algn="l"/>
              </a:tabLst>
            </a:pPr>
            <a:r>
              <a:rPr sz="1050" spc="-10" dirty="0">
                <a:latin typeface="Century Gothic"/>
                <a:cs typeface="Century Gothic"/>
              </a:rPr>
              <a:t>Проектом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предусмотрено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строительство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7701" y="5197805"/>
            <a:ext cx="3227070" cy="34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entury Gothic"/>
                <a:cs typeface="Century Gothic"/>
              </a:rPr>
              <a:t>современного</a:t>
            </a:r>
            <a:r>
              <a:rPr sz="1050" spc="8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гостиничного</a:t>
            </a:r>
            <a:r>
              <a:rPr sz="1050" spc="9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комплекса</a:t>
            </a:r>
            <a:r>
              <a:rPr sz="1050" spc="8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4*+,</a:t>
            </a:r>
            <a:r>
              <a:rPr sz="1050" spc="85" dirty="0">
                <a:latin typeface="Century Gothic"/>
                <a:cs typeface="Century Gothic"/>
              </a:rPr>
              <a:t> </a:t>
            </a:r>
            <a:r>
              <a:rPr sz="1050" spc="-50" dirty="0">
                <a:latin typeface="Century Gothic"/>
                <a:cs typeface="Century Gothic"/>
              </a:rPr>
              <a:t>а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50" dirty="0">
                <a:latin typeface="Century Gothic"/>
                <a:cs typeface="Century Gothic"/>
              </a:rPr>
              <a:t>также сопутствующей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инфраструктуры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</a:t>
            </a:r>
            <a:r>
              <a:rPr sz="1050" spc="15" dirty="0">
                <a:latin typeface="Century Gothic"/>
                <a:cs typeface="Century Gothic"/>
              </a:rPr>
              <a:t> </a:t>
            </a:r>
            <a:r>
              <a:rPr sz="1050" spc="-20" dirty="0">
                <a:latin typeface="Century Gothic"/>
                <a:cs typeface="Century Gothic"/>
              </a:rPr>
              <a:t>нему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27701" y="5518505"/>
            <a:ext cx="3228340" cy="986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Century Gothic"/>
                <a:cs typeface="Century Gothic"/>
              </a:rPr>
              <a:t>с</a:t>
            </a:r>
            <a:r>
              <a:rPr sz="1050" spc="2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круглогодичным</a:t>
            </a:r>
            <a:r>
              <a:rPr sz="1050" spc="21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оказанием</a:t>
            </a:r>
            <a:r>
              <a:rPr sz="1050" spc="21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рекреационно- </a:t>
            </a:r>
            <a:r>
              <a:rPr sz="1050" dirty="0">
                <a:latin typeface="Century Gothic"/>
                <a:cs typeface="Century Gothic"/>
              </a:rPr>
              <a:t>развлекательных</a:t>
            </a:r>
            <a:r>
              <a:rPr sz="1050" spc="11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услуг,</a:t>
            </a:r>
            <a:r>
              <a:rPr sz="1050" spc="10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развитие</a:t>
            </a:r>
            <a:r>
              <a:rPr sz="1050" spc="114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горнолыжной </a:t>
            </a:r>
            <a:r>
              <a:rPr sz="1050" dirty="0">
                <a:latin typeface="Century Gothic"/>
                <a:cs typeface="Century Gothic"/>
              </a:rPr>
              <a:t>зоны</a:t>
            </a:r>
            <a:r>
              <a:rPr sz="1050" spc="16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катания</a:t>
            </a:r>
            <a:r>
              <a:rPr sz="1050" spc="16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до</a:t>
            </a:r>
            <a:r>
              <a:rPr sz="1050" spc="17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20</a:t>
            </a:r>
            <a:r>
              <a:rPr sz="1050" spc="17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км</a:t>
            </a:r>
            <a:r>
              <a:rPr sz="1050" spc="16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общей</a:t>
            </a:r>
            <a:r>
              <a:rPr sz="1050" spc="17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протяженности </a:t>
            </a:r>
            <a:r>
              <a:rPr sz="1050" dirty="0">
                <a:latin typeface="Century Gothic"/>
                <a:cs typeface="Century Gothic"/>
              </a:rPr>
              <a:t>горнолыжных</a:t>
            </a:r>
            <a:r>
              <a:rPr sz="1050" spc="135" dirty="0">
                <a:latin typeface="Century Gothic"/>
                <a:cs typeface="Century Gothic"/>
              </a:rPr>
              <a:t>  </a:t>
            </a:r>
            <a:r>
              <a:rPr sz="1050" dirty="0">
                <a:latin typeface="Century Gothic"/>
                <a:cs typeface="Century Gothic"/>
              </a:rPr>
              <a:t>трасс,</a:t>
            </a:r>
            <a:r>
              <a:rPr sz="1050" spc="130" dirty="0">
                <a:latin typeface="Century Gothic"/>
                <a:cs typeface="Century Gothic"/>
              </a:rPr>
              <a:t>  </a:t>
            </a:r>
            <a:r>
              <a:rPr sz="1050" dirty="0">
                <a:latin typeface="Century Gothic"/>
                <a:cs typeface="Century Gothic"/>
              </a:rPr>
              <a:t>увеличение</a:t>
            </a:r>
            <a:r>
              <a:rPr sz="1050" spc="130" dirty="0">
                <a:latin typeface="Century Gothic"/>
                <a:cs typeface="Century Gothic"/>
              </a:rPr>
              <a:t>  </a:t>
            </a:r>
            <a:r>
              <a:rPr sz="1050" spc="-10" dirty="0">
                <a:latin typeface="Century Gothic"/>
                <a:cs typeface="Century Gothic"/>
              </a:rPr>
              <a:t>количества </a:t>
            </a:r>
            <a:r>
              <a:rPr sz="1050" dirty="0">
                <a:latin typeface="Century Gothic"/>
                <a:cs typeface="Century Gothic"/>
              </a:rPr>
              <a:t>мест</a:t>
            </a:r>
            <a:r>
              <a:rPr sz="1050" spc="32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в</a:t>
            </a:r>
            <a:r>
              <a:rPr sz="1050" spc="3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коллективных</a:t>
            </a:r>
            <a:r>
              <a:rPr sz="1050" spc="3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средствах</a:t>
            </a:r>
            <a:r>
              <a:rPr sz="1050" spc="32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размещения </a:t>
            </a:r>
            <a:r>
              <a:rPr sz="1050" dirty="0">
                <a:latin typeface="Century Gothic"/>
                <a:cs typeface="Century Gothic"/>
              </a:rPr>
              <a:t>курорта</a:t>
            </a:r>
            <a:r>
              <a:rPr sz="1050" spc="-5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в</a:t>
            </a:r>
            <a:r>
              <a:rPr sz="1050" spc="27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4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раза</a:t>
            </a:r>
            <a:r>
              <a:rPr sz="1050" spc="-4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до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300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номеров</a:t>
            </a:r>
            <a:endParaRPr sz="105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C2F317C1-40E8-4B88-B349-E84A4C33E2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9D0367-8ADB-4D7A-A801-B7D663397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33" y="1447800"/>
            <a:ext cx="8500534" cy="4933950"/>
          </a:xfrm>
          <a:prstGeom prst="rect">
            <a:avLst/>
          </a:prstGeom>
        </p:spPr>
      </p:pic>
      <p:pic>
        <p:nvPicPr>
          <p:cNvPr id="5" name="object 3">
            <a:extLst>
              <a:ext uri="{FF2B5EF4-FFF2-40B4-BE49-F238E27FC236}">
                <a16:creationId xmlns:a16="http://schemas.microsoft.com/office/drawing/2014/main" xmlns="" id="{5754AF98-FB7F-4674-B544-E46E494280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432901" y="254569"/>
            <a:ext cx="8389366" cy="1114586"/>
          </a:xfrm>
          <a:prstGeom prst="rect">
            <a:avLst/>
          </a:prstGeom>
        </p:spPr>
        <p:txBody>
          <a:bodyPr vert="horz" wrap="square" lIns="0" tIns="367207" rIns="0" bIns="0" rtlCol="0">
            <a:spAutoFit/>
          </a:bodyPr>
          <a:lstStyle/>
          <a:p>
            <a:pPr marL="431800" algn="ctr">
              <a:lnSpc>
                <a:spcPts val="2870"/>
              </a:lnSpc>
              <a:spcBef>
                <a:spcPts val="100"/>
              </a:spcBef>
            </a:pPr>
            <a:r>
              <a:rPr dirty="0"/>
              <a:t>Инвестиционный</a:t>
            </a:r>
            <a:r>
              <a:rPr spc="-75" dirty="0"/>
              <a:t> </a:t>
            </a:r>
            <a:r>
              <a:rPr spc="-10" dirty="0"/>
              <a:t>проект</a:t>
            </a:r>
          </a:p>
          <a:p>
            <a:pPr marL="430530" algn="ctr">
              <a:lnSpc>
                <a:spcPts val="2870"/>
              </a:lnSpc>
            </a:pPr>
            <a:r>
              <a:rPr dirty="0" smtClean="0"/>
              <a:t>«</a:t>
            </a:r>
            <a:r>
              <a:rPr lang="ru-RU" dirty="0" smtClean="0"/>
              <a:t>ГЛК «</a:t>
            </a:r>
            <a:r>
              <a:rPr lang="ru-RU" dirty="0" err="1" smtClean="0"/>
              <a:t>Телецкий</a:t>
            </a:r>
            <a:r>
              <a:rPr spc="-10" dirty="0" smtClean="0"/>
              <a:t>»</a:t>
            </a:r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49874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3582" rIns="0" bIns="0" rtlCol="0">
            <a:spAutoFit/>
          </a:bodyPr>
          <a:lstStyle/>
          <a:p>
            <a:pPr marL="318135" algn="ctr">
              <a:lnSpc>
                <a:spcPts val="2870"/>
              </a:lnSpc>
              <a:spcBef>
                <a:spcPts val="100"/>
              </a:spcBef>
            </a:pPr>
            <a:r>
              <a:rPr dirty="0"/>
              <a:t>Инвестиционный</a:t>
            </a:r>
            <a:r>
              <a:rPr spc="-75" dirty="0"/>
              <a:t> </a:t>
            </a:r>
            <a:r>
              <a:rPr spc="-10" dirty="0"/>
              <a:t>проект</a:t>
            </a:r>
          </a:p>
          <a:p>
            <a:pPr marL="317500" algn="ctr">
              <a:lnSpc>
                <a:spcPts val="2870"/>
              </a:lnSpc>
            </a:pPr>
            <a:r>
              <a:rPr dirty="0"/>
              <a:t>«Создание</a:t>
            </a:r>
            <a:r>
              <a:rPr spc="-10" dirty="0"/>
              <a:t> </a:t>
            </a:r>
            <a:r>
              <a:rPr dirty="0"/>
              <a:t>горнолыжного курорта</a:t>
            </a:r>
            <a:r>
              <a:rPr spc="5" dirty="0"/>
              <a:t> </a:t>
            </a:r>
            <a:r>
              <a:rPr spc="-10" dirty="0"/>
              <a:t>«Барсук»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939" y="2205227"/>
            <a:ext cx="7488935" cy="28803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50442" y="5156453"/>
            <a:ext cx="3623310" cy="1146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10" dirty="0">
                <a:latin typeface="Century Gothic"/>
                <a:cs typeface="Century Gothic"/>
              </a:rPr>
              <a:t>Инициатор</a:t>
            </a:r>
            <a:r>
              <a:rPr sz="1050" b="1" spc="-30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проекта </a:t>
            </a:r>
            <a:r>
              <a:rPr sz="1050" dirty="0">
                <a:latin typeface="Century Gothic"/>
                <a:cs typeface="Century Gothic"/>
              </a:rPr>
              <a:t>–</a:t>
            </a:r>
            <a:r>
              <a:rPr sz="1050" spc="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ООО</a:t>
            </a:r>
            <a:r>
              <a:rPr sz="1050" spc="1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«Санаторий</a:t>
            </a:r>
            <a:r>
              <a:rPr sz="1050" spc="-2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Усть-Кокса»;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Century Gothic"/>
                <a:cs typeface="Century Gothic"/>
              </a:rPr>
              <a:t>Срок</a:t>
            </a:r>
            <a:r>
              <a:rPr sz="1050" b="1" spc="-10" dirty="0">
                <a:latin typeface="Century Gothic"/>
                <a:cs typeface="Century Gothic"/>
              </a:rPr>
              <a:t> реализации</a:t>
            </a:r>
            <a:r>
              <a:rPr sz="1050" b="1" spc="-40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проекта</a:t>
            </a:r>
            <a:r>
              <a:rPr sz="1050" b="1" spc="-1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–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2021 – </a:t>
            </a:r>
            <a:r>
              <a:rPr sz="1050" spc="-10" dirty="0">
                <a:latin typeface="Century Gothic"/>
                <a:cs typeface="Century Gothic"/>
              </a:rPr>
              <a:t>2031;</a:t>
            </a:r>
            <a:endParaRPr sz="1050">
              <a:latin typeface="Century Gothic"/>
              <a:cs typeface="Century Gothic"/>
            </a:endParaRPr>
          </a:p>
          <a:p>
            <a:pPr marL="12700" marR="91440">
              <a:lnSpc>
                <a:spcPct val="100000"/>
              </a:lnSpc>
            </a:pPr>
            <a:r>
              <a:rPr sz="1050" b="1" dirty="0">
                <a:latin typeface="Century Gothic"/>
                <a:cs typeface="Century Gothic"/>
              </a:rPr>
              <a:t>Место</a:t>
            </a:r>
            <a:r>
              <a:rPr sz="1050" b="1" spc="5" dirty="0">
                <a:latin typeface="Century Gothic"/>
                <a:cs typeface="Century Gothic"/>
              </a:rPr>
              <a:t> </a:t>
            </a:r>
            <a:r>
              <a:rPr sz="1050" b="1" spc="-10" dirty="0">
                <a:latin typeface="Century Gothic"/>
                <a:cs typeface="Century Gothic"/>
              </a:rPr>
              <a:t>реализации</a:t>
            </a:r>
            <a:r>
              <a:rPr sz="1050" b="1" spc="-30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проекта</a:t>
            </a:r>
            <a:r>
              <a:rPr sz="1050" b="1" spc="-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–</a:t>
            </a:r>
            <a:r>
              <a:rPr sz="1050" spc="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МО</a:t>
            </a:r>
            <a:r>
              <a:rPr sz="1050" spc="-10" dirty="0">
                <a:latin typeface="Century Gothic"/>
                <a:cs typeface="Century Gothic"/>
              </a:rPr>
              <a:t> «Усть-Коксинский район»;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spc="-10" dirty="0">
                <a:latin typeface="Century Gothic"/>
                <a:cs typeface="Century Gothic"/>
              </a:rPr>
              <a:t>Планируемый</a:t>
            </a:r>
            <a:r>
              <a:rPr sz="1050" b="1" spc="-45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объем</a:t>
            </a:r>
            <a:r>
              <a:rPr sz="1050" b="1" spc="15" dirty="0">
                <a:latin typeface="Century Gothic"/>
                <a:cs typeface="Century Gothic"/>
              </a:rPr>
              <a:t> </a:t>
            </a:r>
            <a:r>
              <a:rPr sz="1050" b="1" spc="-10" dirty="0">
                <a:latin typeface="Century Gothic"/>
                <a:cs typeface="Century Gothic"/>
              </a:rPr>
              <a:t>инвестиций</a:t>
            </a:r>
            <a:r>
              <a:rPr sz="1050" b="1" spc="-3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–</a:t>
            </a:r>
            <a:r>
              <a:rPr sz="1050" spc="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7,3</a:t>
            </a:r>
            <a:r>
              <a:rPr sz="1050" spc="2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млрд.</a:t>
            </a:r>
            <a:r>
              <a:rPr sz="1050" spc="-10" dirty="0">
                <a:latin typeface="Century Gothic"/>
                <a:cs typeface="Century Gothic"/>
              </a:rPr>
              <a:t> рублей;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b="1" dirty="0">
                <a:latin typeface="Century Gothic"/>
                <a:cs typeface="Century Gothic"/>
              </a:rPr>
              <a:t>Количество</a:t>
            </a:r>
            <a:r>
              <a:rPr sz="1050" b="1" spc="-40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создаваемых</a:t>
            </a:r>
            <a:r>
              <a:rPr sz="1050" b="1" spc="-45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рабочих</a:t>
            </a:r>
            <a:r>
              <a:rPr sz="1050" b="1" spc="-35" dirty="0">
                <a:latin typeface="Century Gothic"/>
                <a:cs typeface="Century Gothic"/>
              </a:rPr>
              <a:t> </a:t>
            </a:r>
            <a:r>
              <a:rPr sz="1050" b="1" dirty="0">
                <a:latin typeface="Century Gothic"/>
                <a:cs typeface="Century Gothic"/>
              </a:rPr>
              <a:t>мест</a:t>
            </a:r>
            <a:r>
              <a:rPr sz="1050" b="1" spc="-1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–</a:t>
            </a:r>
            <a:r>
              <a:rPr sz="1050" spc="-35" dirty="0">
                <a:latin typeface="Century Gothic"/>
                <a:cs typeface="Century Gothic"/>
              </a:rPr>
              <a:t> </a:t>
            </a:r>
            <a:r>
              <a:rPr sz="1050" spc="-25" dirty="0">
                <a:latin typeface="Century Gothic"/>
                <a:cs typeface="Century Gothic"/>
              </a:rPr>
              <a:t>766</a:t>
            </a:r>
            <a:endParaRPr sz="1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050" spc="-10" dirty="0">
                <a:latin typeface="Century Gothic"/>
                <a:cs typeface="Century Gothic"/>
              </a:rPr>
              <a:t>единиц;</a:t>
            </a:r>
            <a:endParaRPr sz="10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11673" y="5260594"/>
            <a:ext cx="365950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tabLst>
                <a:tab pos="1143635" algn="l"/>
                <a:tab pos="2687320" algn="l"/>
              </a:tabLst>
            </a:pPr>
            <a:r>
              <a:rPr sz="1050" spc="-10" dirty="0">
                <a:latin typeface="Century Gothic"/>
                <a:cs typeface="Century Gothic"/>
              </a:rPr>
              <a:t>Проектом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предполагается</a:t>
            </a:r>
            <a:r>
              <a:rPr sz="1050" dirty="0">
                <a:latin typeface="Century Gothic"/>
                <a:cs typeface="Century Gothic"/>
              </a:rPr>
              <a:t>	</a:t>
            </a:r>
            <a:r>
              <a:rPr sz="1050" spc="-10" dirty="0">
                <a:latin typeface="Century Gothic"/>
                <a:cs typeface="Century Gothic"/>
              </a:rPr>
              <a:t>строительство </a:t>
            </a:r>
            <a:r>
              <a:rPr sz="1050" dirty="0">
                <a:latin typeface="Century Gothic"/>
                <a:cs typeface="Century Gothic"/>
              </a:rPr>
              <a:t>горнолыжного</a:t>
            </a:r>
            <a:r>
              <a:rPr sz="1050" spc="335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курорта</a:t>
            </a:r>
            <a:r>
              <a:rPr sz="1050" spc="33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для</a:t>
            </a:r>
            <a:r>
              <a:rPr sz="1050" spc="33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создания</a:t>
            </a:r>
            <a:r>
              <a:rPr sz="1050" spc="330" dirty="0">
                <a:latin typeface="Century Gothic"/>
                <a:cs typeface="Century Gothic"/>
              </a:rPr>
              <a:t> </a:t>
            </a:r>
            <a:r>
              <a:rPr sz="1050" dirty="0">
                <a:latin typeface="Century Gothic"/>
                <a:cs typeface="Century Gothic"/>
              </a:rPr>
              <a:t>в</a:t>
            </a:r>
            <a:r>
              <a:rPr sz="1050" spc="33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Республике </a:t>
            </a:r>
            <a:r>
              <a:rPr sz="1050" dirty="0">
                <a:latin typeface="Century Gothic"/>
                <a:cs typeface="Century Gothic"/>
              </a:rPr>
              <a:t>Алтай</a:t>
            </a:r>
            <a:r>
              <a:rPr sz="1050" spc="330" dirty="0">
                <a:latin typeface="Century Gothic"/>
                <a:cs typeface="Century Gothic"/>
              </a:rPr>
              <a:t>   </a:t>
            </a:r>
            <a:r>
              <a:rPr sz="1050" spc="-10" dirty="0">
                <a:latin typeface="Century Gothic"/>
                <a:cs typeface="Century Gothic"/>
              </a:rPr>
              <a:t>спортивно-</a:t>
            </a:r>
            <a:r>
              <a:rPr sz="1050" dirty="0">
                <a:latin typeface="Century Gothic"/>
                <a:cs typeface="Century Gothic"/>
              </a:rPr>
              <a:t>туристического</a:t>
            </a:r>
            <a:r>
              <a:rPr sz="1050" spc="335" dirty="0">
                <a:latin typeface="Century Gothic"/>
                <a:cs typeface="Century Gothic"/>
              </a:rPr>
              <a:t>   </a:t>
            </a:r>
            <a:r>
              <a:rPr sz="1050" spc="-10" dirty="0">
                <a:latin typeface="Century Gothic"/>
                <a:cs typeface="Century Gothic"/>
              </a:rPr>
              <a:t>горнолыжного </a:t>
            </a:r>
            <a:r>
              <a:rPr sz="1050" dirty="0">
                <a:latin typeface="Century Gothic"/>
                <a:cs typeface="Century Gothic"/>
              </a:rPr>
              <a:t>кластера</a:t>
            </a:r>
            <a:r>
              <a:rPr sz="1050" spc="-5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международного</a:t>
            </a:r>
            <a:r>
              <a:rPr sz="1050" dirty="0">
                <a:latin typeface="Century Gothic"/>
                <a:cs typeface="Century Gothic"/>
              </a:rPr>
              <a:t> </a:t>
            </a:r>
            <a:r>
              <a:rPr sz="1050" spc="-10" dirty="0">
                <a:latin typeface="Century Gothic"/>
                <a:cs typeface="Century Gothic"/>
              </a:rPr>
              <a:t>уровня.</a:t>
            </a:r>
            <a:endParaRPr sz="1050"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EB08F6C-608F-4E45-8443-5080D5A2A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438401"/>
            <a:ext cx="5105400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8229599" cy="762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F497D">
                    <a:lumMod val="75000"/>
                  </a:srgbClr>
                </a:solidFill>
              </a:rPr>
              <a:t>Создан туристско-рекреационный кластер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Каракольские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озера»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5410200" y="2927829"/>
            <a:ext cx="3581400" cy="3448587"/>
          </a:xfrm>
        </p:spPr>
        <p:txBody>
          <a:bodyPr/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Автомобильная дорога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Урлу-Аспак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Каракол» км 0+000 - км 2+000,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Автомобильная дорога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Урлу-Аспак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Каракол» на 2+000 - км 5+300,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Автомобильная дорога 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Урлу-Аспак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Каракол» на км 5+300 – км 15+600, «Строительство автомобильной дороги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Балыктуюль-Балыкча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участке км 30 - км 36 (перевал Кату-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Ярык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5071" y="19811"/>
            <a:ext cx="1321307" cy="97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546</Words>
  <Application>Microsoft Office PowerPoint</Application>
  <PresentationFormat>Экран (4:3)</PresentationFormat>
  <Paragraphs>101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Wingdings</vt:lpstr>
      <vt:lpstr>Tahoma</vt:lpstr>
      <vt:lpstr>Century Gothic</vt:lpstr>
      <vt:lpstr>Times New Roman</vt:lpstr>
      <vt:lpstr>Office Theme</vt:lpstr>
      <vt:lpstr>Итоги выполнения Плана мероприятий по реализации программы «Сильный Алтай» за 2021 год Министерство природных ресурсов, экологии и туризма РА</vt:lpstr>
      <vt:lpstr>Программа развития «Сильный Алтай»: мероприятия дорожной карты</vt:lpstr>
      <vt:lpstr>Презентация PowerPoint</vt:lpstr>
      <vt:lpstr>Презентация PowerPoint</vt:lpstr>
      <vt:lpstr>Презентация PowerPoint</vt:lpstr>
      <vt:lpstr>Инвестиционный проект «Всесезонный курорт «Манжерок»</vt:lpstr>
      <vt:lpstr>Инвестиционный проект «ГЛК «Телецкий»</vt:lpstr>
      <vt:lpstr>Инвестиционный проект «Создание горнолыжного курорта «Барсук»</vt:lpstr>
      <vt:lpstr>Создан туристско-рекреационный кластер «Каракольские озера»</vt:lpstr>
      <vt:lpstr>Проект «Тюрк-Кабай»  «Строительство этно - культурного исторического центра народов Алтая на месте слияния  рек Чуи и Катуни, включающий весь спектр услуг: образовательных, туристических, гостиничных, экскурсионных» </vt:lpstr>
      <vt:lpstr>Развитие транспортной инфраструктуры к объектам деятельности субъектов малого и среднего предпринимательства</vt:lpstr>
      <vt:lpstr>Презентация PowerPoint</vt:lpstr>
      <vt:lpstr>Мониторинг достижения целевых показателей 2020 -2021 гг. </vt:lpstr>
      <vt:lpstr>БЛАГОДАРЮ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потенциал</dc:title>
  <dc:creator>ZM</dc:creator>
  <cp:lastModifiedBy>User</cp:lastModifiedBy>
  <cp:revision>68</cp:revision>
  <cp:lastPrinted>2021-12-08T07:30:52Z</cp:lastPrinted>
  <dcterms:created xsi:type="dcterms:W3CDTF">2021-11-04T06:35:35Z</dcterms:created>
  <dcterms:modified xsi:type="dcterms:W3CDTF">2022-05-23T11:15:44Z</dcterms:modified>
</cp:coreProperties>
</file>